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6858000" cx="9144000"/>
  <p:notesSz cx="6858000" cy="9144000"/>
  <p:embeddedFontLst>
    <p:embeddedFont>
      <p:font typeface="Overlock"/>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72">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72"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Overlock-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Overlock-italic.fntdata"/><Relationship Id="rId23" Type="http://schemas.openxmlformats.org/officeDocument/2006/relationships/slide" Target="slides/slide18.xml"/><Relationship Id="rId67" Type="http://schemas.openxmlformats.org/officeDocument/2006/relationships/font" Target="fonts/Overlock-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verlock-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cap="none" strike="noStrike">
                <a:solidFill>
                  <a:srgbClr val="000000"/>
                </a:solidFill>
                <a:latin typeface="Times New Roman"/>
                <a:ea typeface="Times New Roman"/>
                <a:cs typeface="Times New Roman"/>
                <a:sym typeface="Times New Roman"/>
              </a:rPr>
              <a:t>‹#›</a:t>
            </a:fld>
            <a:endParaRPr/>
          </a:p>
        </p:txBody>
      </p:sp>
      <p:sp>
        <p:nvSpPr>
          <p:cNvPr id="4" name="Google Shape;4;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6" name="Google Shape;6;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 name="Google Shape;7;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9" name="Google Shape;9;n"/>
          <p:cNvSpPr txBox="1"/>
          <p:nvPr>
            <p:ph idx="4"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ft.sonoma.edu/instruments/bat.html" TargetMode="External"/><Relationship Id="rId3" Type="http://schemas.openxmlformats.org/officeDocument/2006/relationships/hyperlink" Target="http://swift.sonoma.edu/instruments/xrt.html" TargetMode="External"/><Relationship Id="rId4" Type="http://schemas.openxmlformats.org/officeDocument/2006/relationships/hyperlink" Target="http://swift.sonoma.edu/instruments/uvot.html"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97" name="Google Shape;29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8" name="Google Shape;298;p15: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06" name="Google Shape;3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7" name="Google Shape;307;p16: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15" name="Google Shape;31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6" name="Google Shape;316;p17: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24" name="Google Shape;32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5" name="Google Shape;325;p18: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39" name="Google Shape;33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0" name="Google Shape;340;p19: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48" name="Google Shape;34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9" name="Google Shape;349;p20: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58" name="Google Shape;35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9" name="Google Shape;359;p21: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sCDM is standard Cold Dark Matter model with critical density. </a:t>
            </a:r>
            <a:br>
              <a:rPr lang="en-US"/>
            </a:br>
            <a:r>
              <a:rPr lang="en-US"/>
              <a:t>oCDM is an open universe with Cold Dark Matter model </a:t>
            </a:r>
            <a:br>
              <a:rPr lang="en-US"/>
            </a:br>
            <a:r>
              <a:rPr lang="en-US"/>
              <a:t>Lambda CDM is a model universe with Cold Dark Matter and enough cosmological constant to make space flat </a:t>
            </a:r>
            <a:br>
              <a:rPr lang="en-US"/>
            </a:br>
            <a:r>
              <a:rPr lang="en-US"/>
              <a:t>STRINGS is a model where large scale structure is seeded by GUT strings.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67" name="Google Shape;36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8" name="Google Shape;368;p22: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sCDM is standard Cold Dark Matter model with critical density. </a:t>
            </a:r>
            <a:br>
              <a:rPr lang="en-US"/>
            </a:br>
            <a:r>
              <a:rPr lang="en-US"/>
              <a:t>oCDM is an open universe with Cold Dark Matter model </a:t>
            </a:r>
            <a:br>
              <a:rPr lang="en-US"/>
            </a:br>
            <a:r>
              <a:rPr lang="en-US"/>
              <a:t>Lambda CDM is a model universe with Cold Dark Matter and enough cosmological constant to make space flat </a:t>
            </a:r>
            <a:br>
              <a:rPr lang="en-US"/>
            </a:br>
            <a:r>
              <a:rPr lang="en-US"/>
              <a:t>STRINGS is a model where large scale structure is seeded by GUT strings.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490" name="Google Shape;49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91" name="Google Shape;491;p35: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509" name="Google Shape;50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10" name="Google Shape;510;p37: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544" name="Google Shape;54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5" name="Google Shape;545;p40: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626" name="Google Shape;62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27" name="Google Shape;627;p48: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800"/>
              <a:buFont typeface="Arial"/>
              <a:buNone/>
            </a:pPr>
            <a:r>
              <a:rPr lang="en-US">
                <a:latin typeface="Arial"/>
                <a:ea typeface="Arial"/>
                <a:cs typeface="Arial"/>
                <a:sym typeface="Arial"/>
              </a:rPr>
              <a:t>Each detector module contains two NaI(Tl) scintillation detectors: a Large Area Detector (LAD) optimized for sensitivity and directional response, and a Spectroscopy Detector (SD) optimized for energy coverage and energy resolution.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656" name="Google Shape;65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57" name="Google Shape;657;p52: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5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677" name="Google Shape;67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78" name="Google Shape;678;p54: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The Swift Gamma Ray Burst Explorer has a complement of three coaligned instruments: the </a:t>
            </a:r>
            <a:r>
              <a:rPr lang="en-US" u="sng">
                <a:solidFill>
                  <a:srgbClr val="000000"/>
                </a:solidFill>
                <a:hlinkClick r:id="rId2">
                  <a:extLst>
                    <a:ext uri="{A12FA001-AC4F-418D-AE19-62706E023703}">
                      <ahyp:hlinkClr val="tx"/>
                    </a:ext>
                  </a:extLst>
                </a:hlinkClick>
              </a:rPr>
              <a:t>BAT</a:t>
            </a:r>
            <a:r>
              <a:rPr lang="en-US"/>
              <a:t>The Swift Gamma Ray Burst Explorer has a complement of three coaligned instruments: the BAT, </a:t>
            </a:r>
            <a:r>
              <a:rPr lang="en-US" u="sng">
                <a:solidFill>
                  <a:srgbClr val="000000"/>
                </a:solidFill>
                <a:hlinkClick r:id="rId3">
                  <a:extLst>
                    <a:ext uri="{A12FA001-AC4F-418D-AE19-62706E023703}">
                      <ahyp:hlinkClr val="tx"/>
                    </a:ext>
                  </a:extLst>
                </a:hlinkClick>
              </a:rPr>
              <a:t>XRT</a:t>
            </a:r>
            <a:r>
              <a:rPr lang="en-US"/>
              <a:t>The Swift Gamma Ray Burst Explorer has a complement of three coaligned instruments: the BAT, XRT, and </a:t>
            </a:r>
            <a:r>
              <a:rPr lang="en-US" u="sng">
                <a:solidFill>
                  <a:srgbClr val="000000"/>
                </a:solidFill>
                <a:hlinkClick r:id="rId4">
                  <a:extLst>
                    <a:ext uri="{A12FA001-AC4F-418D-AE19-62706E023703}">
                      <ahyp:hlinkClr val="tx"/>
                    </a:ext>
                  </a:extLst>
                </a:hlinkClick>
              </a:rPr>
              <a:t>UVOT</a:t>
            </a:r>
            <a:r>
              <a:rPr lang="en-US"/>
              <a:t>. The XRT and UVOT are an X-ray and a UV/optical focusing telescope which will produce arcsecond positions and multiwavelength lightcurves for gamma ray Burst (GRB) afterglows. Broad band afterglow spectroscopy will produce redshifts for the majority of GRBs. BAT is a wide Field-Of-View (FOV) coded-aperture gamma ray imager that will produce arcminute GRB positions onboard within 10 seconds. The spacecraft will execute a rapid autonomous slew that will point the focusing telescopes at the BAT position in typically ~ 50s.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9" name="Shape 29"/>
        <p:cNvGrpSpPr/>
        <p:nvPr/>
      </p:nvGrpSpPr>
      <p:grpSpPr>
        <a:xfrm>
          <a:off x="0" y="0"/>
          <a:ext cx="0" cy="0"/>
          <a:chOff x="0" y="0"/>
          <a:chExt cx="0" cy="0"/>
        </a:xfrm>
      </p:grpSpPr>
      <p:grpSp>
        <p:nvGrpSpPr>
          <p:cNvPr id="30" name="Google Shape;30;p2"/>
          <p:cNvGrpSpPr/>
          <p:nvPr/>
        </p:nvGrpSpPr>
        <p:grpSpPr>
          <a:xfrm>
            <a:off x="77787" y="0"/>
            <a:ext cx="1144587" cy="3511550"/>
            <a:chOff x="49" y="0"/>
            <a:chExt cx="721" cy="2212"/>
          </a:xfrm>
        </p:grpSpPr>
        <p:grpSp>
          <p:nvGrpSpPr>
            <p:cNvPr id="31" name="Google Shape;31;p2"/>
            <p:cNvGrpSpPr/>
            <p:nvPr/>
          </p:nvGrpSpPr>
          <p:grpSpPr>
            <a:xfrm>
              <a:off x="49" y="0"/>
              <a:ext cx="674" cy="1776"/>
              <a:chOff x="49" y="0"/>
              <a:chExt cx="674" cy="1776"/>
            </a:xfrm>
          </p:grpSpPr>
          <p:sp>
            <p:nvSpPr>
              <p:cNvPr id="32" name="Google Shape;32;p2"/>
              <p:cNvSpPr/>
              <p:nvPr/>
            </p:nvSpPr>
            <p:spPr>
              <a:xfrm>
                <a:off x="49" y="0"/>
                <a:ext cx="674" cy="1776"/>
              </a:xfrm>
              <a:prstGeom prst="rect">
                <a:avLst/>
              </a:prstGeom>
              <a:gradFill>
                <a:gsLst>
                  <a:gs pos="0">
                    <a:schemeClr val="lt2"/>
                  </a:gs>
                  <a:gs pos="50000">
                    <a:schemeClr val="folHlink"/>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 name="Google Shape;33;p2"/>
              <p:cNvSpPr/>
              <p:nvPr/>
            </p:nvSpPr>
            <p:spPr>
              <a:xfrm>
                <a:off x="306" y="0"/>
                <a:ext cx="174" cy="1776"/>
              </a:xfrm>
              <a:prstGeom prst="rect">
                <a:avLst/>
              </a:prstGeom>
              <a:gradFill>
                <a:gsLst>
                  <a:gs pos="0">
                    <a:schemeClr val="folHlink"/>
                  </a:gs>
                  <a:gs pos="50000">
                    <a:schemeClr val="lt2"/>
                  </a:gs>
                  <a:gs pos="100000">
                    <a:schemeClr val="folHlink"/>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34" name="Google Shape;34;p2"/>
            <p:cNvGrpSpPr/>
            <p:nvPr/>
          </p:nvGrpSpPr>
          <p:grpSpPr>
            <a:xfrm>
              <a:off x="51" y="1529"/>
              <a:ext cx="719" cy="683"/>
              <a:chOff x="51" y="1529"/>
              <a:chExt cx="719" cy="683"/>
            </a:xfrm>
          </p:grpSpPr>
          <p:sp>
            <p:nvSpPr>
              <p:cNvPr id="35" name="Google Shape;35;p2"/>
              <p:cNvSpPr/>
              <p:nvPr/>
            </p:nvSpPr>
            <p:spPr>
              <a:xfrm>
                <a:off x="518" y="1805"/>
                <a:ext cx="251" cy="156"/>
              </a:xfrm>
              <a:custGeom>
                <a:rect b="b" l="l" r="r" t="t"/>
                <a:pathLst>
                  <a:path extrusionOk="0" h="156" w="251">
                    <a:moveTo>
                      <a:pt x="0" y="124"/>
                    </a:moveTo>
                    <a:lnTo>
                      <a:pt x="40" y="155"/>
                    </a:lnTo>
                    <a:lnTo>
                      <a:pt x="250" y="2"/>
                    </a:lnTo>
                    <a:lnTo>
                      <a:pt x="165" y="0"/>
                    </a:lnTo>
                    <a:lnTo>
                      <a:pt x="0" y="124"/>
                    </a:ln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 name="Google Shape;36;p2"/>
              <p:cNvSpPr/>
              <p:nvPr/>
            </p:nvSpPr>
            <p:spPr>
              <a:xfrm>
                <a:off x="51" y="1770"/>
                <a:ext cx="305" cy="37"/>
              </a:xfrm>
              <a:custGeom>
                <a:rect b="b" l="l" r="r" t="t"/>
                <a:pathLst>
                  <a:path extrusionOk="0" h="37" w="305">
                    <a:moveTo>
                      <a:pt x="0" y="0"/>
                    </a:moveTo>
                    <a:lnTo>
                      <a:pt x="44" y="36"/>
                    </a:lnTo>
                    <a:lnTo>
                      <a:pt x="304" y="36"/>
                    </a:lnTo>
                    <a:lnTo>
                      <a:pt x="258" y="0"/>
                    </a:lnTo>
                    <a:lnTo>
                      <a:pt x="0" y="0"/>
                    </a:lnTo>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 name="Google Shape;37;p2"/>
              <p:cNvSpPr/>
              <p:nvPr/>
            </p:nvSpPr>
            <p:spPr>
              <a:xfrm>
                <a:off x="306" y="1529"/>
                <a:ext cx="124" cy="278"/>
              </a:xfrm>
              <a:custGeom>
                <a:rect b="b" l="l" r="r" t="t"/>
                <a:pathLst>
                  <a:path extrusionOk="0" h="278" w="124">
                    <a:moveTo>
                      <a:pt x="47" y="277"/>
                    </a:moveTo>
                    <a:lnTo>
                      <a:pt x="123" y="32"/>
                    </a:lnTo>
                    <a:lnTo>
                      <a:pt x="78" y="0"/>
                    </a:lnTo>
                    <a:lnTo>
                      <a:pt x="0" y="239"/>
                    </a:lnTo>
                    <a:lnTo>
                      <a:pt x="47" y="277"/>
                    </a:ln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 name="Google Shape;38;p2"/>
              <p:cNvSpPr/>
              <p:nvPr/>
            </p:nvSpPr>
            <p:spPr>
              <a:xfrm>
                <a:off x="497" y="1770"/>
                <a:ext cx="273" cy="37"/>
              </a:xfrm>
              <a:custGeom>
                <a:rect b="b" l="l" r="r" t="t"/>
                <a:pathLst>
                  <a:path extrusionOk="0" h="37" w="273">
                    <a:moveTo>
                      <a:pt x="15" y="36"/>
                    </a:moveTo>
                    <a:lnTo>
                      <a:pt x="0" y="0"/>
                    </a:lnTo>
                    <a:lnTo>
                      <a:pt x="227" y="0"/>
                    </a:lnTo>
                    <a:lnTo>
                      <a:pt x="272" y="36"/>
                    </a:lnTo>
                    <a:lnTo>
                      <a:pt x="15" y="36"/>
                    </a:lnTo>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 name="Google Shape;39;p2"/>
              <p:cNvSpPr/>
              <p:nvPr/>
            </p:nvSpPr>
            <p:spPr>
              <a:xfrm>
                <a:off x="189" y="2021"/>
                <a:ext cx="249" cy="184"/>
              </a:xfrm>
              <a:custGeom>
                <a:rect b="b" l="l" r="r" t="t"/>
                <a:pathLst>
                  <a:path extrusionOk="0" h="184" w="249">
                    <a:moveTo>
                      <a:pt x="0" y="151"/>
                    </a:moveTo>
                    <a:lnTo>
                      <a:pt x="41" y="183"/>
                    </a:lnTo>
                    <a:lnTo>
                      <a:pt x="248" y="30"/>
                    </a:lnTo>
                    <a:lnTo>
                      <a:pt x="206" y="0"/>
                    </a:lnTo>
                    <a:lnTo>
                      <a:pt x="0" y="151"/>
                    </a:ln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 name="Google Shape;40;p2"/>
              <p:cNvSpPr/>
              <p:nvPr/>
            </p:nvSpPr>
            <p:spPr>
              <a:xfrm>
                <a:off x="515" y="1929"/>
                <a:ext cx="120" cy="283"/>
              </a:xfrm>
              <a:custGeom>
                <a:rect b="b" l="l" r="r" t="t"/>
                <a:pathLst>
                  <a:path extrusionOk="0" h="283" w="120">
                    <a:moveTo>
                      <a:pt x="67" y="229"/>
                    </a:moveTo>
                    <a:lnTo>
                      <a:pt x="119" y="282"/>
                    </a:lnTo>
                    <a:lnTo>
                      <a:pt x="43" y="32"/>
                    </a:lnTo>
                    <a:lnTo>
                      <a:pt x="0" y="0"/>
                    </a:lnTo>
                    <a:lnTo>
                      <a:pt x="67" y="229"/>
                    </a:ln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 name="Google Shape;41;p2"/>
              <p:cNvSpPr/>
              <p:nvPr/>
            </p:nvSpPr>
            <p:spPr>
              <a:xfrm>
                <a:off x="184" y="1926"/>
                <a:ext cx="125" cy="279"/>
              </a:xfrm>
              <a:custGeom>
                <a:rect b="b" l="l" r="r" t="t"/>
                <a:pathLst>
                  <a:path extrusionOk="0" h="279" w="125">
                    <a:moveTo>
                      <a:pt x="44" y="278"/>
                    </a:moveTo>
                    <a:lnTo>
                      <a:pt x="124" y="35"/>
                    </a:lnTo>
                    <a:lnTo>
                      <a:pt x="75" y="0"/>
                    </a:lnTo>
                    <a:lnTo>
                      <a:pt x="0" y="243"/>
                    </a:lnTo>
                    <a:lnTo>
                      <a:pt x="44" y="278"/>
                    </a:lnTo>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 name="Google Shape;42;p2"/>
              <p:cNvSpPr/>
              <p:nvPr/>
            </p:nvSpPr>
            <p:spPr>
              <a:xfrm>
                <a:off x="93" y="1561"/>
                <a:ext cx="588" cy="598"/>
              </a:xfrm>
              <a:custGeom>
                <a:rect b="b" l="l" r="r" t="t"/>
                <a:pathLst>
                  <a:path extrusionOk="0" h="598" w="588">
                    <a:moveTo>
                      <a:pt x="336" y="0"/>
                    </a:moveTo>
                    <a:lnTo>
                      <a:pt x="261" y="246"/>
                    </a:lnTo>
                    <a:lnTo>
                      <a:pt x="0" y="244"/>
                    </a:lnTo>
                    <a:lnTo>
                      <a:pt x="216" y="400"/>
                    </a:lnTo>
                    <a:lnTo>
                      <a:pt x="162" y="565"/>
                    </a:lnTo>
                    <a:lnTo>
                      <a:pt x="304" y="460"/>
                    </a:lnTo>
                    <a:lnTo>
                      <a:pt x="490" y="597"/>
                    </a:lnTo>
                    <a:lnTo>
                      <a:pt x="422" y="371"/>
                    </a:lnTo>
                    <a:lnTo>
                      <a:pt x="587" y="246"/>
                    </a:lnTo>
                    <a:lnTo>
                      <a:pt x="416" y="247"/>
                    </a:lnTo>
                    <a:lnTo>
                      <a:pt x="336" y="0"/>
                    </a:ln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43" name="Google Shape;43;p2"/>
          <p:cNvSpPr txBox="1"/>
          <p:nvPr>
            <p:ph type="ctrTitle"/>
          </p:nvPr>
        </p:nvSpPr>
        <p:spPr>
          <a:xfrm>
            <a:off x="1219200" y="2362200"/>
            <a:ext cx="7772400" cy="1143000"/>
          </a:xfrm>
          <a:prstGeom prst="rect">
            <a:avLst/>
          </a:prstGeom>
          <a:noFill/>
          <a:ln>
            <a:noFill/>
          </a:ln>
        </p:spPr>
        <p:txBody>
          <a:bodyPr anchorCtr="0" anchor="ctr" bIns="46025" lIns="92075" spcFirstLastPara="1" rIns="92075" wrap="square" tIns="460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2"/>
          <p:cNvSpPr txBox="1"/>
          <p:nvPr>
            <p:ph idx="1" type="subTitle"/>
          </p:nvPr>
        </p:nvSpPr>
        <p:spPr>
          <a:xfrm>
            <a:off x="1905000" y="3886200"/>
            <a:ext cx="6400800" cy="1752600"/>
          </a:xfrm>
          <a:prstGeom prst="rect">
            <a:avLst/>
          </a:prstGeom>
          <a:noFill/>
          <a:ln>
            <a:noFill/>
          </a:ln>
        </p:spPr>
        <p:txBody>
          <a:bodyPr anchorCtr="0" anchor="t" bIns="46025" lIns="92075" spcFirstLastPara="1" rIns="92075" wrap="square" tIns="46025">
            <a:noAutofit/>
          </a:bodyPr>
          <a:lstStyle>
            <a:lvl1pPr lvl="0" algn="l">
              <a:lnSpc>
                <a:spcPct val="100000"/>
              </a:lnSpc>
              <a:spcBef>
                <a:spcPts val="360"/>
              </a:spcBef>
              <a:spcAft>
                <a:spcPts val="0"/>
              </a:spcAft>
              <a:buSzPts val="1350"/>
              <a:buChar char="●"/>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45" name="Google Shape;45;p2"/>
          <p:cNvSpPr txBox="1"/>
          <p:nvPr>
            <p:ph idx="10" type="dt"/>
          </p:nvPr>
        </p:nvSpPr>
        <p:spPr>
          <a:xfrm>
            <a:off x="1219200" y="6248400"/>
            <a:ext cx="1905000" cy="457200"/>
          </a:xfrm>
          <a:prstGeom prst="rect">
            <a:avLst/>
          </a:prstGeom>
          <a:noFill/>
          <a:ln>
            <a:noFill/>
          </a:ln>
        </p:spPr>
        <p:txBody>
          <a:bodyPr anchorCtr="0" anchor="ctr" bIns="46025" lIns="92075" spcFirstLastPara="1" rIns="92075" wrap="square" tIns="460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
          <p:cNvSpPr txBox="1"/>
          <p:nvPr>
            <p:ph idx="11" type="ftr"/>
          </p:nvPr>
        </p:nvSpPr>
        <p:spPr>
          <a:xfrm>
            <a:off x="3657600" y="6248400"/>
            <a:ext cx="2895600" cy="457200"/>
          </a:xfrm>
          <a:prstGeom prst="rect">
            <a:avLst/>
          </a:prstGeom>
          <a:noFill/>
          <a:ln>
            <a:noFill/>
          </a:ln>
        </p:spPr>
        <p:txBody>
          <a:bodyPr anchorCtr="0" anchor="ctr" bIns="46025" lIns="92075" spcFirstLastPara="1" rIns="92075" wrap="square" tIns="460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
          <p:cNvSpPr txBox="1"/>
          <p:nvPr>
            <p:ph idx="12" type="sldNum"/>
          </p:nvPr>
        </p:nvSpPr>
        <p:spPr>
          <a:xfrm>
            <a:off x="7086600" y="6248400"/>
            <a:ext cx="1905000" cy="457200"/>
          </a:xfrm>
          <a:prstGeom prst="rect">
            <a:avLst/>
          </a:prstGeom>
          <a:noFill/>
          <a:ln>
            <a:noFill/>
          </a:ln>
        </p:spPr>
        <p:txBody>
          <a:bodyPr anchorCtr="0" anchor="ctr" bIns="46025" lIns="92075" spcFirstLastPara="1" rIns="92075" wrap="square" tIns="46025">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48" name="Shape 48"/>
        <p:cNvGrpSpPr/>
        <p:nvPr/>
      </p:nvGrpSpPr>
      <p:grpSpPr>
        <a:xfrm>
          <a:off x="0" y="0"/>
          <a:ext cx="0" cy="0"/>
          <a:chOff x="0" y="0"/>
          <a:chExt cx="0" cy="0"/>
        </a:xfrm>
      </p:grpSpPr>
      <p:sp>
        <p:nvSpPr>
          <p:cNvPr id="49" name="Google Shape;49;p3"/>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3"/>
          <p:cNvSpPr txBox="1"/>
          <p:nvPr>
            <p:ph idx="1" type="body"/>
          </p:nvPr>
        </p:nvSpPr>
        <p:spPr>
          <a:xfrm>
            <a:off x="838200" y="1809750"/>
            <a:ext cx="7772400" cy="4114800"/>
          </a:xfrm>
          <a:prstGeom prst="rect">
            <a:avLst/>
          </a:prstGeom>
          <a:noFill/>
          <a:ln>
            <a:noFill/>
          </a:ln>
        </p:spPr>
        <p:txBody>
          <a:bodyPr anchorCtr="0" anchor="t" bIns="46025" lIns="92075" spcFirstLastPara="1" rIns="92075" wrap="square" tIns="46025">
            <a:noAutofit/>
          </a:bodyPr>
          <a:lstStyle>
            <a:lvl1pPr indent="-314325" lvl="0" marL="457200" algn="l">
              <a:lnSpc>
                <a:spcPct val="100000"/>
              </a:lnSpc>
              <a:spcBef>
                <a:spcPts val="360"/>
              </a:spcBef>
              <a:spcAft>
                <a:spcPts val="0"/>
              </a:spcAft>
              <a:buSzPts val="1350"/>
              <a:buChar char="●"/>
              <a:defRPr/>
            </a:lvl1pPr>
            <a:lvl2pPr indent="-342900" lvl="1" marL="914400" algn="l">
              <a:lnSpc>
                <a:spcPct val="100000"/>
              </a:lnSpc>
              <a:spcBef>
                <a:spcPts val="360"/>
              </a:spcBef>
              <a:spcAft>
                <a:spcPts val="0"/>
              </a:spcAft>
              <a:buSzPts val="1800"/>
              <a:buChar char="–"/>
              <a:defRPr/>
            </a:lvl2pPr>
            <a:lvl3pPr indent="-302894" lvl="2" marL="1371600" algn="l">
              <a:lnSpc>
                <a:spcPct val="100000"/>
              </a:lnSpc>
              <a:spcBef>
                <a:spcPts val="360"/>
              </a:spcBef>
              <a:spcAft>
                <a:spcPts val="0"/>
              </a:spcAft>
              <a:buSzPts val="117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1" name="Google Shape;51;p3"/>
          <p:cNvSpPr txBox="1"/>
          <p:nvPr>
            <p:ph idx="10" type="dt"/>
          </p:nvPr>
        </p:nvSpPr>
        <p:spPr>
          <a:xfrm>
            <a:off x="914400" y="6248400"/>
            <a:ext cx="1905000" cy="457200"/>
          </a:xfrm>
          <a:prstGeom prst="rect">
            <a:avLst/>
          </a:prstGeom>
          <a:noFill/>
          <a:ln>
            <a:noFill/>
          </a:ln>
        </p:spPr>
        <p:txBody>
          <a:bodyPr anchorCtr="0" anchor="ctr" bIns="46025" lIns="92075" spcFirstLastPara="1" rIns="92075" wrap="square" tIns="460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
          <p:cNvSpPr txBox="1"/>
          <p:nvPr>
            <p:ph idx="11" type="ftr"/>
          </p:nvPr>
        </p:nvSpPr>
        <p:spPr>
          <a:xfrm>
            <a:off x="3352800" y="6248400"/>
            <a:ext cx="2895600" cy="457200"/>
          </a:xfrm>
          <a:prstGeom prst="rect">
            <a:avLst/>
          </a:prstGeom>
          <a:noFill/>
          <a:ln>
            <a:noFill/>
          </a:ln>
        </p:spPr>
        <p:txBody>
          <a:bodyPr anchorCtr="0" anchor="ctr" bIns="46025" lIns="92075" spcFirstLastPara="1" rIns="92075" wrap="square" tIns="460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lvl1pPr indent="0" lvl="0" marL="0" algn="r">
              <a:lnSpc>
                <a:spcPct val="100000"/>
              </a:lnSpc>
              <a:spcBef>
                <a:spcPts val="0"/>
              </a:spcBef>
              <a:spcAft>
                <a:spcPts val="0"/>
              </a:spcAft>
              <a:buNone/>
              <a:defRPr sz="1400"/>
            </a:lvl1pPr>
            <a:lvl2pPr indent="0" lvl="1" marL="0" algn="r">
              <a:lnSpc>
                <a:spcPct val="100000"/>
              </a:lnSpc>
              <a:spcBef>
                <a:spcPts val="0"/>
              </a:spcBef>
              <a:spcAft>
                <a:spcPts val="0"/>
              </a:spcAft>
              <a:buNone/>
              <a:defRPr sz="1400"/>
            </a:lvl2pPr>
            <a:lvl3pPr indent="0" lvl="2" marL="0" algn="r">
              <a:lnSpc>
                <a:spcPct val="100000"/>
              </a:lnSpc>
              <a:spcBef>
                <a:spcPts val="0"/>
              </a:spcBef>
              <a:spcAft>
                <a:spcPts val="0"/>
              </a:spcAft>
              <a:buNone/>
              <a:defRPr sz="1400"/>
            </a:lvl3pPr>
            <a:lvl4pPr indent="0" lvl="3" marL="0" algn="r">
              <a:lnSpc>
                <a:spcPct val="100000"/>
              </a:lnSpc>
              <a:spcBef>
                <a:spcPts val="0"/>
              </a:spcBef>
              <a:spcAft>
                <a:spcPts val="0"/>
              </a:spcAft>
              <a:buNone/>
              <a:defRPr sz="1400"/>
            </a:lvl4pPr>
            <a:lvl5pPr indent="0" lvl="4" marL="0" algn="r">
              <a:lnSpc>
                <a:spcPct val="100000"/>
              </a:lnSpc>
              <a:spcBef>
                <a:spcPts val="0"/>
              </a:spcBef>
              <a:spcAft>
                <a:spcPts val="0"/>
              </a:spcAft>
              <a:buNone/>
              <a:defRPr sz="1400"/>
            </a:lvl5pPr>
            <a:lvl6pPr indent="0" lvl="5" marL="0" algn="r">
              <a:lnSpc>
                <a:spcPct val="100000"/>
              </a:lnSpc>
              <a:spcBef>
                <a:spcPts val="0"/>
              </a:spcBef>
              <a:spcAft>
                <a:spcPts val="0"/>
              </a:spcAft>
              <a:buNone/>
              <a:defRPr sz="1400"/>
            </a:lvl6pPr>
            <a:lvl7pPr indent="0" lvl="6" marL="0" algn="r">
              <a:lnSpc>
                <a:spcPct val="100000"/>
              </a:lnSpc>
              <a:spcBef>
                <a:spcPts val="0"/>
              </a:spcBef>
              <a:spcAft>
                <a:spcPts val="0"/>
              </a:spcAft>
              <a:buNone/>
              <a:defRPr sz="1400"/>
            </a:lvl7pPr>
            <a:lvl8pPr indent="0" lvl="7" marL="0" algn="r">
              <a:lnSpc>
                <a:spcPct val="100000"/>
              </a:lnSpc>
              <a:spcBef>
                <a:spcPts val="0"/>
              </a:spcBef>
              <a:spcAft>
                <a:spcPts val="0"/>
              </a:spcAft>
              <a:buNone/>
              <a:defRPr sz="1400"/>
            </a:lvl8pPr>
            <a:lvl9pPr indent="0" lvl="8" marL="0" algn="r">
              <a:lnSpc>
                <a:spcPct val="100000"/>
              </a:lnSpc>
              <a:spcBef>
                <a:spcPts val="0"/>
              </a:spcBef>
              <a:spcAft>
                <a:spcPts val="0"/>
              </a:spcAft>
              <a:buNone/>
              <a:defRPr sz="14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
          <p:cNvSpPr txBox="1"/>
          <p:nvPr>
            <p:ph idx="10" type="dt"/>
          </p:nvPr>
        </p:nvSpPr>
        <p:spPr>
          <a:xfrm>
            <a:off x="914400" y="6248400"/>
            <a:ext cx="1905000" cy="457200"/>
          </a:xfrm>
          <a:prstGeom prst="rect">
            <a:avLst/>
          </a:prstGeom>
          <a:noFill/>
          <a:ln>
            <a:noFill/>
          </a:ln>
        </p:spPr>
        <p:txBody>
          <a:bodyPr anchorCtr="0" anchor="ctr" bIns="46025" lIns="92075" spcFirstLastPara="1" rIns="92075" wrap="square" tIns="460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
          <p:cNvSpPr txBox="1"/>
          <p:nvPr>
            <p:ph idx="11" type="ftr"/>
          </p:nvPr>
        </p:nvSpPr>
        <p:spPr>
          <a:xfrm>
            <a:off x="3352800" y="6248400"/>
            <a:ext cx="2895600" cy="457200"/>
          </a:xfrm>
          <a:prstGeom prst="rect">
            <a:avLst/>
          </a:prstGeom>
          <a:noFill/>
          <a:ln>
            <a:noFill/>
          </a:ln>
        </p:spPr>
        <p:txBody>
          <a:bodyPr anchorCtr="0" anchor="ctr" bIns="46025" lIns="92075" spcFirstLastPara="1" rIns="92075" wrap="square" tIns="460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lvl1pPr indent="0" lvl="0" marL="0" algn="r">
              <a:lnSpc>
                <a:spcPct val="100000"/>
              </a:lnSpc>
              <a:spcBef>
                <a:spcPts val="0"/>
              </a:spcBef>
              <a:spcAft>
                <a:spcPts val="0"/>
              </a:spcAft>
              <a:buNone/>
              <a:defRPr sz="1400"/>
            </a:lvl1pPr>
            <a:lvl2pPr indent="0" lvl="1" marL="0" algn="r">
              <a:lnSpc>
                <a:spcPct val="100000"/>
              </a:lnSpc>
              <a:spcBef>
                <a:spcPts val="0"/>
              </a:spcBef>
              <a:spcAft>
                <a:spcPts val="0"/>
              </a:spcAft>
              <a:buNone/>
              <a:defRPr sz="1400"/>
            </a:lvl2pPr>
            <a:lvl3pPr indent="0" lvl="2" marL="0" algn="r">
              <a:lnSpc>
                <a:spcPct val="100000"/>
              </a:lnSpc>
              <a:spcBef>
                <a:spcPts val="0"/>
              </a:spcBef>
              <a:spcAft>
                <a:spcPts val="0"/>
              </a:spcAft>
              <a:buNone/>
              <a:defRPr sz="1400"/>
            </a:lvl3pPr>
            <a:lvl4pPr indent="0" lvl="3" marL="0" algn="r">
              <a:lnSpc>
                <a:spcPct val="100000"/>
              </a:lnSpc>
              <a:spcBef>
                <a:spcPts val="0"/>
              </a:spcBef>
              <a:spcAft>
                <a:spcPts val="0"/>
              </a:spcAft>
              <a:buNone/>
              <a:defRPr sz="1400"/>
            </a:lvl4pPr>
            <a:lvl5pPr indent="0" lvl="4" marL="0" algn="r">
              <a:lnSpc>
                <a:spcPct val="100000"/>
              </a:lnSpc>
              <a:spcBef>
                <a:spcPts val="0"/>
              </a:spcBef>
              <a:spcAft>
                <a:spcPts val="0"/>
              </a:spcAft>
              <a:buNone/>
              <a:defRPr sz="1400"/>
            </a:lvl5pPr>
            <a:lvl6pPr indent="0" lvl="5" marL="0" algn="r">
              <a:lnSpc>
                <a:spcPct val="100000"/>
              </a:lnSpc>
              <a:spcBef>
                <a:spcPts val="0"/>
              </a:spcBef>
              <a:spcAft>
                <a:spcPts val="0"/>
              </a:spcAft>
              <a:buNone/>
              <a:defRPr sz="1400"/>
            </a:lvl6pPr>
            <a:lvl7pPr indent="0" lvl="6" marL="0" algn="r">
              <a:lnSpc>
                <a:spcPct val="100000"/>
              </a:lnSpc>
              <a:spcBef>
                <a:spcPts val="0"/>
              </a:spcBef>
              <a:spcAft>
                <a:spcPts val="0"/>
              </a:spcAft>
              <a:buNone/>
              <a:defRPr sz="1400"/>
            </a:lvl7pPr>
            <a:lvl8pPr indent="0" lvl="7" marL="0" algn="r">
              <a:lnSpc>
                <a:spcPct val="100000"/>
              </a:lnSpc>
              <a:spcBef>
                <a:spcPts val="0"/>
              </a:spcBef>
              <a:spcAft>
                <a:spcPts val="0"/>
              </a:spcAft>
              <a:buNone/>
              <a:defRPr sz="1400"/>
            </a:lvl8pPr>
            <a:lvl9pPr indent="0" lvl="8" marL="0" algn="r">
              <a:lnSpc>
                <a:spcPct val="100000"/>
              </a:lnSpc>
              <a:spcBef>
                <a:spcPts val="0"/>
              </a:spcBef>
              <a:spcAft>
                <a:spcPts val="0"/>
              </a:spcAft>
              <a:buNone/>
              <a:defRPr sz="14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5"/>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5"/>
          <p:cNvSpPr txBox="1"/>
          <p:nvPr>
            <p:ph idx="10" type="dt"/>
          </p:nvPr>
        </p:nvSpPr>
        <p:spPr>
          <a:xfrm>
            <a:off x="914400" y="6248400"/>
            <a:ext cx="1905000" cy="457200"/>
          </a:xfrm>
          <a:prstGeom prst="rect">
            <a:avLst/>
          </a:prstGeom>
          <a:noFill/>
          <a:ln>
            <a:noFill/>
          </a:ln>
        </p:spPr>
        <p:txBody>
          <a:bodyPr anchorCtr="0" anchor="ctr" bIns="46025" lIns="92075" spcFirstLastPara="1" rIns="92075" wrap="square" tIns="460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5"/>
          <p:cNvSpPr txBox="1"/>
          <p:nvPr>
            <p:ph idx="11" type="ftr"/>
          </p:nvPr>
        </p:nvSpPr>
        <p:spPr>
          <a:xfrm>
            <a:off x="3352800" y="6248400"/>
            <a:ext cx="2895600" cy="457200"/>
          </a:xfrm>
          <a:prstGeom prst="rect">
            <a:avLst/>
          </a:prstGeom>
          <a:noFill/>
          <a:ln>
            <a:noFill/>
          </a:ln>
        </p:spPr>
        <p:txBody>
          <a:bodyPr anchorCtr="0" anchor="ctr" bIns="46025" lIns="92075" spcFirstLastPara="1" rIns="92075" wrap="square" tIns="460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lvl1pPr indent="0" lvl="0" marL="0" algn="r">
              <a:lnSpc>
                <a:spcPct val="100000"/>
              </a:lnSpc>
              <a:spcBef>
                <a:spcPts val="0"/>
              </a:spcBef>
              <a:spcAft>
                <a:spcPts val="0"/>
              </a:spcAft>
              <a:buNone/>
              <a:defRPr sz="1400"/>
            </a:lvl1pPr>
            <a:lvl2pPr indent="0" lvl="1" marL="0" algn="r">
              <a:lnSpc>
                <a:spcPct val="100000"/>
              </a:lnSpc>
              <a:spcBef>
                <a:spcPts val="0"/>
              </a:spcBef>
              <a:spcAft>
                <a:spcPts val="0"/>
              </a:spcAft>
              <a:buNone/>
              <a:defRPr sz="1400"/>
            </a:lvl2pPr>
            <a:lvl3pPr indent="0" lvl="2" marL="0" algn="r">
              <a:lnSpc>
                <a:spcPct val="100000"/>
              </a:lnSpc>
              <a:spcBef>
                <a:spcPts val="0"/>
              </a:spcBef>
              <a:spcAft>
                <a:spcPts val="0"/>
              </a:spcAft>
              <a:buNone/>
              <a:defRPr sz="1400"/>
            </a:lvl3pPr>
            <a:lvl4pPr indent="0" lvl="3" marL="0" algn="r">
              <a:lnSpc>
                <a:spcPct val="100000"/>
              </a:lnSpc>
              <a:spcBef>
                <a:spcPts val="0"/>
              </a:spcBef>
              <a:spcAft>
                <a:spcPts val="0"/>
              </a:spcAft>
              <a:buNone/>
              <a:defRPr sz="1400"/>
            </a:lvl4pPr>
            <a:lvl5pPr indent="0" lvl="4" marL="0" algn="r">
              <a:lnSpc>
                <a:spcPct val="100000"/>
              </a:lnSpc>
              <a:spcBef>
                <a:spcPts val="0"/>
              </a:spcBef>
              <a:spcAft>
                <a:spcPts val="0"/>
              </a:spcAft>
              <a:buNone/>
              <a:defRPr sz="1400"/>
            </a:lvl5pPr>
            <a:lvl6pPr indent="0" lvl="5" marL="0" algn="r">
              <a:lnSpc>
                <a:spcPct val="100000"/>
              </a:lnSpc>
              <a:spcBef>
                <a:spcPts val="0"/>
              </a:spcBef>
              <a:spcAft>
                <a:spcPts val="0"/>
              </a:spcAft>
              <a:buNone/>
              <a:defRPr sz="1400"/>
            </a:lvl6pPr>
            <a:lvl7pPr indent="0" lvl="6" marL="0" algn="r">
              <a:lnSpc>
                <a:spcPct val="100000"/>
              </a:lnSpc>
              <a:spcBef>
                <a:spcPts val="0"/>
              </a:spcBef>
              <a:spcAft>
                <a:spcPts val="0"/>
              </a:spcAft>
              <a:buNone/>
              <a:defRPr sz="1400"/>
            </a:lvl7pPr>
            <a:lvl8pPr indent="0" lvl="7" marL="0" algn="r">
              <a:lnSpc>
                <a:spcPct val="100000"/>
              </a:lnSpc>
              <a:spcBef>
                <a:spcPts val="0"/>
              </a:spcBef>
              <a:spcAft>
                <a:spcPts val="0"/>
              </a:spcAft>
              <a:buNone/>
              <a:defRPr sz="1400"/>
            </a:lvl8pPr>
            <a:lvl9pPr indent="0" lvl="8" marL="0" algn="r">
              <a:lnSpc>
                <a:spcPct val="100000"/>
              </a:lnSpc>
              <a:spcBef>
                <a:spcPts val="0"/>
              </a:spcBef>
              <a:spcAft>
                <a:spcPts val="0"/>
              </a:spcAft>
              <a:buNone/>
              <a:defRPr sz="14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bject on top, text on bottom" type="objOverTx">
  <p:cSld name="OBJECT_OVER_TEXT">
    <p:spTree>
      <p:nvGrpSpPr>
        <p:cNvPr id="63" name="Shape 63"/>
        <p:cNvGrpSpPr/>
        <p:nvPr/>
      </p:nvGrpSpPr>
      <p:grpSpPr>
        <a:xfrm>
          <a:off x="0" y="0"/>
          <a:ext cx="0" cy="0"/>
          <a:chOff x="0" y="0"/>
          <a:chExt cx="0" cy="0"/>
        </a:xfrm>
      </p:grpSpPr>
      <p:sp>
        <p:nvSpPr>
          <p:cNvPr id="64" name="Google Shape;64;p6"/>
          <p:cNvSpPr txBox="1"/>
          <p:nvPr>
            <p:ph idx="10" type="dt"/>
          </p:nvPr>
        </p:nvSpPr>
        <p:spPr>
          <a:xfrm>
            <a:off x="914400" y="6248400"/>
            <a:ext cx="1905000" cy="457200"/>
          </a:xfrm>
          <a:prstGeom prst="rect">
            <a:avLst/>
          </a:prstGeom>
          <a:noFill/>
          <a:ln>
            <a:noFill/>
          </a:ln>
        </p:spPr>
        <p:txBody>
          <a:bodyPr anchorCtr="0" anchor="ctr" bIns="46025" lIns="92075" spcFirstLastPara="1" rIns="92075" wrap="square" tIns="460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
          <p:cNvSpPr txBox="1"/>
          <p:nvPr>
            <p:ph idx="11" type="ftr"/>
          </p:nvPr>
        </p:nvSpPr>
        <p:spPr>
          <a:xfrm>
            <a:off x="3352800" y="6248400"/>
            <a:ext cx="2895600" cy="457200"/>
          </a:xfrm>
          <a:prstGeom prst="rect">
            <a:avLst/>
          </a:prstGeom>
          <a:noFill/>
          <a:ln>
            <a:noFill/>
          </a:ln>
        </p:spPr>
        <p:txBody>
          <a:bodyPr anchorCtr="0" anchor="ctr" bIns="46025" lIns="92075" spcFirstLastPara="1" rIns="92075" wrap="square" tIns="460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lvl1pPr indent="0" lvl="0" marL="0" algn="r">
              <a:lnSpc>
                <a:spcPct val="100000"/>
              </a:lnSpc>
              <a:spcBef>
                <a:spcPts val="0"/>
              </a:spcBef>
              <a:spcAft>
                <a:spcPts val="0"/>
              </a:spcAft>
              <a:buNone/>
              <a:defRPr sz="1400"/>
            </a:lvl1pPr>
            <a:lvl2pPr indent="0" lvl="1" marL="0" algn="r">
              <a:lnSpc>
                <a:spcPct val="100000"/>
              </a:lnSpc>
              <a:spcBef>
                <a:spcPts val="0"/>
              </a:spcBef>
              <a:spcAft>
                <a:spcPts val="0"/>
              </a:spcAft>
              <a:buNone/>
              <a:defRPr sz="1400"/>
            </a:lvl2pPr>
            <a:lvl3pPr indent="0" lvl="2" marL="0" algn="r">
              <a:lnSpc>
                <a:spcPct val="100000"/>
              </a:lnSpc>
              <a:spcBef>
                <a:spcPts val="0"/>
              </a:spcBef>
              <a:spcAft>
                <a:spcPts val="0"/>
              </a:spcAft>
              <a:buNone/>
              <a:defRPr sz="1400"/>
            </a:lvl3pPr>
            <a:lvl4pPr indent="0" lvl="3" marL="0" algn="r">
              <a:lnSpc>
                <a:spcPct val="100000"/>
              </a:lnSpc>
              <a:spcBef>
                <a:spcPts val="0"/>
              </a:spcBef>
              <a:spcAft>
                <a:spcPts val="0"/>
              </a:spcAft>
              <a:buNone/>
              <a:defRPr sz="1400"/>
            </a:lvl4pPr>
            <a:lvl5pPr indent="0" lvl="4" marL="0" algn="r">
              <a:lnSpc>
                <a:spcPct val="100000"/>
              </a:lnSpc>
              <a:spcBef>
                <a:spcPts val="0"/>
              </a:spcBef>
              <a:spcAft>
                <a:spcPts val="0"/>
              </a:spcAft>
              <a:buNone/>
              <a:defRPr sz="1400"/>
            </a:lvl5pPr>
            <a:lvl6pPr indent="0" lvl="5" marL="0" algn="r">
              <a:lnSpc>
                <a:spcPct val="100000"/>
              </a:lnSpc>
              <a:spcBef>
                <a:spcPts val="0"/>
              </a:spcBef>
              <a:spcAft>
                <a:spcPts val="0"/>
              </a:spcAft>
              <a:buNone/>
              <a:defRPr sz="1400"/>
            </a:lvl6pPr>
            <a:lvl7pPr indent="0" lvl="6" marL="0" algn="r">
              <a:lnSpc>
                <a:spcPct val="100000"/>
              </a:lnSpc>
              <a:spcBef>
                <a:spcPts val="0"/>
              </a:spcBef>
              <a:spcAft>
                <a:spcPts val="0"/>
              </a:spcAft>
              <a:buNone/>
              <a:defRPr sz="1400"/>
            </a:lvl7pPr>
            <a:lvl8pPr indent="0" lvl="7" marL="0" algn="r">
              <a:lnSpc>
                <a:spcPct val="100000"/>
              </a:lnSpc>
              <a:spcBef>
                <a:spcPts val="0"/>
              </a:spcBef>
              <a:spcAft>
                <a:spcPts val="0"/>
              </a:spcAft>
              <a:buNone/>
              <a:defRPr sz="1400"/>
            </a:lvl8pPr>
            <a:lvl9pPr indent="0" lvl="8" marL="0" algn="r">
              <a:lnSpc>
                <a:spcPct val="100000"/>
              </a:lnSpc>
              <a:spcBef>
                <a:spcPts val="0"/>
              </a:spcBef>
              <a:spcAft>
                <a:spcPts val="0"/>
              </a:spcAft>
              <a:buNone/>
              <a:defRPr sz="14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67" name="Shape 67"/>
        <p:cNvGrpSpPr/>
        <p:nvPr/>
      </p:nvGrpSpPr>
      <p:grpSpPr>
        <a:xfrm>
          <a:off x="0" y="0"/>
          <a:ext cx="0" cy="0"/>
          <a:chOff x="0" y="0"/>
          <a:chExt cx="0" cy="0"/>
        </a:xfrm>
      </p:grpSpPr>
      <p:sp>
        <p:nvSpPr>
          <p:cNvPr id="68" name="Google Shape;68;p7"/>
          <p:cNvSpPr txBox="1"/>
          <p:nvPr>
            <p:ph idx="10" type="dt"/>
          </p:nvPr>
        </p:nvSpPr>
        <p:spPr>
          <a:xfrm>
            <a:off x="914400" y="6248400"/>
            <a:ext cx="1905000" cy="457200"/>
          </a:xfrm>
          <a:prstGeom prst="rect">
            <a:avLst/>
          </a:prstGeom>
          <a:noFill/>
          <a:ln>
            <a:noFill/>
          </a:ln>
        </p:spPr>
        <p:txBody>
          <a:bodyPr anchorCtr="0" anchor="ctr" bIns="46025" lIns="92075" spcFirstLastPara="1" rIns="92075" wrap="square" tIns="460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
          <p:cNvSpPr txBox="1"/>
          <p:nvPr>
            <p:ph idx="11" type="ftr"/>
          </p:nvPr>
        </p:nvSpPr>
        <p:spPr>
          <a:xfrm>
            <a:off x="3352800" y="6248400"/>
            <a:ext cx="2895600" cy="457200"/>
          </a:xfrm>
          <a:prstGeom prst="rect">
            <a:avLst/>
          </a:prstGeom>
          <a:noFill/>
          <a:ln>
            <a:noFill/>
          </a:ln>
        </p:spPr>
        <p:txBody>
          <a:bodyPr anchorCtr="0" anchor="ctr" bIns="46025" lIns="92075" spcFirstLastPara="1" rIns="92075" wrap="square" tIns="460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lvl1pPr indent="0" lvl="0" marL="0" algn="r">
              <a:lnSpc>
                <a:spcPct val="100000"/>
              </a:lnSpc>
              <a:spcBef>
                <a:spcPts val="0"/>
              </a:spcBef>
              <a:spcAft>
                <a:spcPts val="0"/>
              </a:spcAft>
              <a:buNone/>
              <a:defRPr sz="1400"/>
            </a:lvl1pPr>
            <a:lvl2pPr indent="0" lvl="1" marL="0" algn="r">
              <a:lnSpc>
                <a:spcPct val="100000"/>
              </a:lnSpc>
              <a:spcBef>
                <a:spcPts val="0"/>
              </a:spcBef>
              <a:spcAft>
                <a:spcPts val="0"/>
              </a:spcAft>
              <a:buNone/>
              <a:defRPr sz="1400"/>
            </a:lvl2pPr>
            <a:lvl3pPr indent="0" lvl="2" marL="0" algn="r">
              <a:lnSpc>
                <a:spcPct val="100000"/>
              </a:lnSpc>
              <a:spcBef>
                <a:spcPts val="0"/>
              </a:spcBef>
              <a:spcAft>
                <a:spcPts val="0"/>
              </a:spcAft>
              <a:buNone/>
              <a:defRPr sz="1400"/>
            </a:lvl3pPr>
            <a:lvl4pPr indent="0" lvl="3" marL="0" algn="r">
              <a:lnSpc>
                <a:spcPct val="100000"/>
              </a:lnSpc>
              <a:spcBef>
                <a:spcPts val="0"/>
              </a:spcBef>
              <a:spcAft>
                <a:spcPts val="0"/>
              </a:spcAft>
              <a:buNone/>
              <a:defRPr sz="1400"/>
            </a:lvl4pPr>
            <a:lvl5pPr indent="0" lvl="4" marL="0" algn="r">
              <a:lnSpc>
                <a:spcPct val="100000"/>
              </a:lnSpc>
              <a:spcBef>
                <a:spcPts val="0"/>
              </a:spcBef>
              <a:spcAft>
                <a:spcPts val="0"/>
              </a:spcAft>
              <a:buNone/>
              <a:defRPr sz="1400"/>
            </a:lvl5pPr>
            <a:lvl6pPr indent="0" lvl="5" marL="0" algn="r">
              <a:lnSpc>
                <a:spcPct val="100000"/>
              </a:lnSpc>
              <a:spcBef>
                <a:spcPts val="0"/>
              </a:spcBef>
              <a:spcAft>
                <a:spcPts val="0"/>
              </a:spcAft>
              <a:buNone/>
              <a:defRPr sz="1400"/>
            </a:lvl6pPr>
            <a:lvl7pPr indent="0" lvl="6" marL="0" algn="r">
              <a:lnSpc>
                <a:spcPct val="100000"/>
              </a:lnSpc>
              <a:spcBef>
                <a:spcPts val="0"/>
              </a:spcBef>
              <a:spcAft>
                <a:spcPts val="0"/>
              </a:spcAft>
              <a:buNone/>
              <a:defRPr sz="1400"/>
            </a:lvl7pPr>
            <a:lvl8pPr indent="0" lvl="7" marL="0" algn="r">
              <a:lnSpc>
                <a:spcPct val="100000"/>
              </a:lnSpc>
              <a:spcBef>
                <a:spcPts val="0"/>
              </a:spcBef>
              <a:spcAft>
                <a:spcPts val="0"/>
              </a:spcAft>
              <a:buNone/>
              <a:defRPr sz="1400"/>
            </a:lvl8pPr>
            <a:lvl9pPr indent="0" lvl="8" marL="0" algn="r">
              <a:lnSpc>
                <a:spcPct val="100000"/>
              </a:lnSpc>
              <a:spcBef>
                <a:spcPts val="0"/>
              </a:spcBef>
              <a:spcAft>
                <a:spcPts val="0"/>
              </a:spcAft>
              <a:buNone/>
              <a:defRPr sz="14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 name="Shape 10"/>
        <p:cNvGrpSpPr/>
        <p:nvPr/>
      </p:nvGrpSpPr>
      <p:grpSpPr>
        <a:xfrm>
          <a:off x="0" y="0"/>
          <a:ext cx="0" cy="0"/>
          <a:chOff x="0" y="0"/>
          <a:chExt cx="0" cy="0"/>
        </a:xfrm>
      </p:grpSpPr>
      <p:grpSp>
        <p:nvGrpSpPr>
          <p:cNvPr id="11" name="Google Shape;11;p1"/>
          <p:cNvGrpSpPr/>
          <p:nvPr/>
        </p:nvGrpSpPr>
        <p:grpSpPr>
          <a:xfrm>
            <a:off x="77787" y="0"/>
            <a:ext cx="1144587" cy="6788150"/>
            <a:chOff x="49" y="0"/>
            <a:chExt cx="721" cy="4276"/>
          </a:xfrm>
        </p:grpSpPr>
        <p:grpSp>
          <p:nvGrpSpPr>
            <p:cNvPr id="12" name="Google Shape;12;p1"/>
            <p:cNvGrpSpPr/>
            <p:nvPr/>
          </p:nvGrpSpPr>
          <p:grpSpPr>
            <a:xfrm>
              <a:off x="49" y="0"/>
              <a:ext cx="674" cy="3833"/>
              <a:chOff x="49" y="0"/>
              <a:chExt cx="674" cy="3833"/>
            </a:xfrm>
          </p:grpSpPr>
          <p:sp>
            <p:nvSpPr>
              <p:cNvPr id="13" name="Google Shape;13;p1"/>
              <p:cNvSpPr/>
              <p:nvPr/>
            </p:nvSpPr>
            <p:spPr>
              <a:xfrm>
                <a:off x="49" y="0"/>
                <a:ext cx="674" cy="3833"/>
              </a:xfrm>
              <a:prstGeom prst="rect">
                <a:avLst/>
              </a:prstGeom>
              <a:gradFill>
                <a:gsLst>
                  <a:gs pos="0">
                    <a:schemeClr val="lt2"/>
                  </a:gs>
                  <a:gs pos="50000">
                    <a:schemeClr val="folHlink"/>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 name="Google Shape;14;p1"/>
              <p:cNvSpPr/>
              <p:nvPr/>
            </p:nvSpPr>
            <p:spPr>
              <a:xfrm>
                <a:off x="306" y="0"/>
                <a:ext cx="174" cy="3833"/>
              </a:xfrm>
              <a:prstGeom prst="rect">
                <a:avLst/>
              </a:prstGeom>
              <a:gradFill>
                <a:gsLst>
                  <a:gs pos="0">
                    <a:schemeClr val="folHlink"/>
                  </a:gs>
                  <a:gs pos="50000">
                    <a:schemeClr val="lt2"/>
                  </a:gs>
                  <a:gs pos="100000">
                    <a:schemeClr val="folHlink"/>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 name="Google Shape;15;p1"/>
            <p:cNvGrpSpPr/>
            <p:nvPr/>
          </p:nvGrpSpPr>
          <p:grpSpPr>
            <a:xfrm>
              <a:off x="51" y="3593"/>
              <a:ext cx="719" cy="683"/>
              <a:chOff x="51" y="3593"/>
              <a:chExt cx="719" cy="683"/>
            </a:xfrm>
          </p:grpSpPr>
          <p:sp>
            <p:nvSpPr>
              <p:cNvPr id="16" name="Google Shape;16;p1"/>
              <p:cNvSpPr/>
              <p:nvPr/>
            </p:nvSpPr>
            <p:spPr>
              <a:xfrm>
                <a:off x="518" y="3869"/>
                <a:ext cx="251" cy="156"/>
              </a:xfrm>
              <a:custGeom>
                <a:rect b="b" l="l" r="r" t="t"/>
                <a:pathLst>
                  <a:path extrusionOk="0" h="156" w="251">
                    <a:moveTo>
                      <a:pt x="0" y="124"/>
                    </a:moveTo>
                    <a:lnTo>
                      <a:pt x="40" y="155"/>
                    </a:lnTo>
                    <a:lnTo>
                      <a:pt x="250" y="2"/>
                    </a:lnTo>
                    <a:lnTo>
                      <a:pt x="165" y="0"/>
                    </a:lnTo>
                    <a:lnTo>
                      <a:pt x="0" y="124"/>
                    </a:ln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 name="Google Shape;17;p1"/>
              <p:cNvSpPr/>
              <p:nvPr/>
            </p:nvSpPr>
            <p:spPr>
              <a:xfrm>
                <a:off x="51" y="3834"/>
                <a:ext cx="305" cy="37"/>
              </a:xfrm>
              <a:custGeom>
                <a:rect b="b" l="l" r="r" t="t"/>
                <a:pathLst>
                  <a:path extrusionOk="0" h="37" w="305">
                    <a:moveTo>
                      <a:pt x="0" y="0"/>
                    </a:moveTo>
                    <a:lnTo>
                      <a:pt x="44" y="36"/>
                    </a:lnTo>
                    <a:lnTo>
                      <a:pt x="304" y="36"/>
                    </a:lnTo>
                    <a:lnTo>
                      <a:pt x="258" y="0"/>
                    </a:lnTo>
                    <a:lnTo>
                      <a:pt x="0" y="0"/>
                    </a:lnTo>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 name="Google Shape;18;p1"/>
              <p:cNvSpPr/>
              <p:nvPr/>
            </p:nvSpPr>
            <p:spPr>
              <a:xfrm>
                <a:off x="306" y="3593"/>
                <a:ext cx="124" cy="278"/>
              </a:xfrm>
              <a:custGeom>
                <a:rect b="b" l="l" r="r" t="t"/>
                <a:pathLst>
                  <a:path extrusionOk="0" h="278" w="124">
                    <a:moveTo>
                      <a:pt x="47" y="277"/>
                    </a:moveTo>
                    <a:lnTo>
                      <a:pt x="123" y="32"/>
                    </a:lnTo>
                    <a:lnTo>
                      <a:pt x="78" y="0"/>
                    </a:lnTo>
                    <a:lnTo>
                      <a:pt x="0" y="239"/>
                    </a:lnTo>
                    <a:lnTo>
                      <a:pt x="47" y="277"/>
                    </a:ln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 name="Google Shape;19;p1"/>
              <p:cNvSpPr/>
              <p:nvPr/>
            </p:nvSpPr>
            <p:spPr>
              <a:xfrm>
                <a:off x="497" y="3834"/>
                <a:ext cx="273" cy="37"/>
              </a:xfrm>
              <a:custGeom>
                <a:rect b="b" l="l" r="r" t="t"/>
                <a:pathLst>
                  <a:path extrusionOk="0" h="37" w="273">
                    <a:moveTo>
                      <a:pt x="15" y="36"/>
                    </a:moveTo>
                    <a:lnTo>
                      <a:pt x="0" y="0"/>
                    </a:lnTo>
                    <a:lnTo>
                      <a:pt x="227" y="0"/>
                    </a:lnTo>
                    <a:lnTo>
                      <a:pt x="272" y="36"/>
                    </a:lnTo>
                    <a:lnTo>
                      <a:pt x="15" y="36"/>
                    </a:lnTo>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 name="Google Shape;20;p1"/>
              <p:cNvSpPr/>
              <p:nvPr/>
            </p:nvSpPr>
            <p:spPr>
              <a:xfrm>
                <a:off x="189" y="4085"/>
                <a:ext cx="249" cy="184"/>
              </a:xfrm>
              <a:custGeom>
                <a:rect b="b" l="l" r="r" t="t"/>
                <a:pathLst>
                  <a:path extrusionOk="0" h="184" w="249">
                    <a:moveTo>
                      <a:pt x="0" y="151"/>
                    </a:moveTo>
                    <a:lnTo>
                      <a:pt x="41" y="183"/>
                    </a:lnTo>
                    <a:lnTo>
                      <a:pt x="248" y="30"/>
                    </a:lnTo>
                    <a:lnTo>
                      <a:pt x="206" y="0"/>
                    </a:lnTo>
                    <a:lnTo>
                      <a:pt x="0" y="151"/>
                    </a:ln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 name="Google Shape;21;p1"/>
              <p:cNvSpPr/>
              <p:nvPr/>
            </p:nvSpPr>
            <p:spPr>
              <a:xfrm>
                <a:off x="515" y="3993"/>
                <a:ext cx="120" cy="283"/>
              </a:xfrm>
              <a:custGeom>
                <a:rect b="b" l="l" r="r" t="t"/>
                <a:pathLst>
                  <a:path extrusionOk="0" h="283" w="120">
                    <a:moveTo>
                      <a:pt x="67" y="229"/>
                    </a:moveTo>
                    <a:lnTo>
                      <a:pt x="119" y="282"/>
                    </a:lnTo>
                    <a:lnTo>
                      <a:pt x="43" y="32"/>
                    </a:lnTo>
                    <a:lnTo>
                      <a:pt x="0" y="0"/>
                    </a:lnTo>
                    <a:lnTo>
                      <a:pt x="67" y="229"/>
                    </a:ln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 name="Google Shape;22;p1"/>
              <p:cNvSpPr/>
              <p:nvPr/>
            </p:nvSpPr>
            <p:spPr>
              <a:xfrm>
                <a:off x="184" y="3990"/>
                <a:ext cx="125" cy="279"/>
              </a:xfrm>
              <a:custGeom>
                <a:rect b="b" l="l" r="r" t="t"/>
                <a:pathLst>
                  <a:path extrusionOk="0" h="279" w="125">
                    <a:moveTo>
                      <a:pt x="44" y="278"/>
                    </a:moveTo>
                    <a:lnTo>
                      <a:pt x="124" y="35"/>
                    </a:lnTo>
                    <a:lnTo>
                      <a:pt x="75" y="0"/>
                    </a:lnTo>
                    <a:lnTo>
                      <a:pt x="0" y="243"/>
                    </a:lnTo>
                    <a:lnTo>
                      <a:pt x="44" y="278"/>
                    </a:lnTo>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 name="Google Shape;23;p1"/>
              <p:cNvSpPr/>
              <p:nvPr/>
            </p:nvSpPr>
            <p:spPr>
              <a:xfrm>
                <a:off x="93" y="3625"/>
                <a:ext cx="588" cy="598"/>
              </a:xfrm>
              <a:custGeom>
                <a:rect b="b" l="l" r="r" t="t"/>
                <a:pathLst>
                  <a:path extrusionOk="0" h="598" w="588">
                    <a:moveTo>
                      <a:pt x="336" y="0"/>
                    </a:moveTo>
                    <a:lnTo>
                      <a:pt x="261" y="246"/>
                    </a:lnTo>
                    <a:lnTo>
                      <a:pt x="0" y="244"/>
                    </a:lnTo>
                    <a:lnTo>
                      <a:pt x="216" y="400"/>
                    </a:lnTo>
                    <a:lnTo>
                      <a:pt x="162" y="565"/>
                    </a:lnTo>
                    <a:lnTo>
                      <a:pt x="304" y="460"/>
                    </a:lnTo>
                    <a:lnTo>
                      <a:pt x="490" y="597"/>
                    </a:lnTo>
                    <a:lnTo>
                      <a:pt x="422" y="371"/>
                    </a:lnTo>
                    <a:lnTo>
                      <a:pt x="587" y="246"/>
                    </a:lnTo>
                    <a:lnTo>
                      <a:pt x="416" y="247"/>
                    </a:lnTo>
                    <a:lnTo>
                      <a:pt x="336" y="0"/>
                    </a:ln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24" name="Google Shape;24;p1"/>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lvl1pPr lvl="0" marR="0" rtl="0" algn="ctr">
              <a:lnSpc>
                <a:spcPct val="100000"/>
              </a:lnSpc>
              <a:spcBef>
                <a:spcPts val="0"/>
              </a:spcBef>
              <a:spcAft>
                <a:spcPts val="0"/>
              </a:spcAft>
              <a:buSzPts val="1400"/>
              <a:buNone/>
              <a:defRPr b="1" i="1"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1" i="1"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1" i="1"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1" i="1"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1" i="1"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1" i="1"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1" i="1"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1" i="1"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1" i="1" sz="4400" u="none" cap="none" strike="noStrike">
                <a:solidFill>
                  <a:schemeClr val="dk2"/>
                </a:solidFill>
                <a:latin typeface="Times New Roman"/>
                <a:ea typeface="Times New Roman"/>
                <a:cs typeface="Times New Roman"/>
                <a:sym typeface="Times New Roman"/>
              </a:defRPr>
            </a:lvl9pPr>
          </a:lstStyle>
          <a:p/>
        </p:txBody>
      </p:sp>
      <p:sp>
        <p:nvSpPr>
          <p:cNvPr id="25" name="Google Shape;25;p1"/>
          <p:cNvSpPr txBox="1"/>
          <p:nvPr>
            <p:ph idx="1" type="body"/>
          </p:nvPr>
        </p:nvSpPr>
        <p:spPr>
          <a:xfrm>
            <a:off x="838200" y="1809750"/>
            <a:ext cx="7772400" cy="4114800"/>
          </a:xfrm>
          <a:prstGeom prst="rect">
            <a:avLst/>
          </a:prstGeom>
          <a:noFill/>
          <a:ln>
            <a:noFill/>
          </a:ln>
        </p:spPr>
        <p:txBody>
          <a:bodyPr anchorCtr="0" anchor="t" bIns="46025" lIns="92075" spcFirstLastPara="1" rIns="92075" wrap="square" tIns="46025">
            <a:noAutofit/>
          </a:bodyPr>
          <a:lstStyle>
            <a:lvl1pPr indent="-381000" lvl="0" marL="457200" marR="0" rtl="0" algn="l">
              <a:lnSpc>
                <a:spcPct val="100000"/>
              </a:lnSpc>
              <a:spcBef>
                <a:spcPts val="640"/>
              </a:spcBef>
              <a:spcAft>
                <a:spcPts val="0"/>
              </a:spcAft>
              <a:buClr>
                <a:schemeClr val="dk2"/>
              </a:buClr>
              <a:buSzPts val="24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lnSpc>
                <a:spcPct val="100000"/>
              </a:lnSpc>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27660" lvl="2" marL="1371600" marR="0" rtl="0" algn="l">
              <a:lnSpc>
                <a:spcPct val="100000"/>
              </a:lnSpc>
              <a:spcBef>
                <a:spcPts val="480"/>
              </a:spcBef>
              <a:spcAft>
                <a:spcPts val="0"/>
              </a:spcAft>
              <a:buClr>
                <a:schemeClr val="accent1"/>
              </a:buClr>
              <a:buSzPts val="156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accent2"/>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accent2"/>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accent2"/>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accent2"/>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accent2"/>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26" name="Google Shape;26;p1"/>
          <p:cNvSpPr txBox="1"/>
          <p:nvPr>
            <p:ph idx="10" type="dt"/>
          </p:nvPr>
        </p:nvSpPr>
        <p:spPr>
          <a:xfrm>
            <a:off x="914400" y="6248400"/>
            <a:ext cx="1905000" cy="457200"/>
          </a:xfrm>
          <a:prstGeom prst="rect">
            <a:avLst/>
          </a:prstGeom>
          <a:noFill/>
          <a:ln>
            <a:noFill/>
          </a:ln>
        </p:spPr>
        <p:txBody>
          <a:bodyPr anchorCtr="0" anchor="ctr" bIns="46025" lIns="92075" spcFirstLastPara="1" rIns="92075" wrap="square" tIns="46025">
            <a:noAutofit/>
          </a:bodyPr>
          <a:lstStyle>
            <a:lvl1pPr lvl="0" marR="0" rtl="0" algn="l">
              <a:lnSpc>
                <a:spcPct val="100000"/>
              </a:lnSpc>
              <a:spcBef>
                <a:spcPts val="0"/>
              </a:spcBef>
              <a:spcAft>
                <a:spcPts val="0"/>
              </a:spcAft>
              <a:buSzPts val="14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7" name="Google Shape;27;p1"/>
          <p:cNvSpPr txBox="1"/>
          <p:nvPr>
            <p:ph idx="11" type="ftr"/>
          </p:nvPr>
        </p:nvSpPr>
        <p:spPr>
          <a:xfrm>
            <a:off x="3352800" y="6248400"/>
            <a:ext cx="2895600" cy="457200"/>
          </a:xfrm>
          <a:prstGeom prst="rect">
            <a:avLst/>
          </a:prstGeom>
          <a:noFill/>
          <a:ln>
            <a:noFill/>
          </a:ln>
        </p:spPr>
        <p:txBody>
          <a:bodyPr anchorCtr="0" anchor="ctr" bIns="46025" lIns="92075" spcFirstLastPara="1" rIns="92075" wrap="square" tIns="46025">
            <a:noAutofit/>
          </a:bodyPr>
          <a:lstStyle>
            <a:lvl1pPr lvl="0" marR="0" rtl="0" algn="ctr">
              <a:lnSpc>
                <a:spcPct val="100000"/>
              </a:lnSpc>
              <a:spcBef>
                <a:spcPts val="0"/>
              </a:spcBef>
              <a:spcAft>
                <a:spcPts val="0"/>
              </a:spcAft>
              <a:buSzPts val="14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8" name="Google Shape;28;p1"/>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jpg"/><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jp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9.jpg"/><Relationship Id="rId4" Type="http://schemas.openxmlformats.org/officeDocument/2006/relationships/image" Target="../media/image42.jpg"/><Relationship Id="rId5" Type="http://schemas.openxmlformats.org/officeDocument/2006/relationships/image" Target="../media/image57.jpg"/><Relationship Id="rId6" Type="http://schemas.openxmlformats.org/officeDocument/2006/relationships/image" Target="../media/image5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jp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jpg"/><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jpg"/><Relationship Id="rId4" Type="http://schemas.openxmlformats.org/officeDocument/2006/relationships/image" Target="../media/image6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7.png"/><Relationship Id="rId11" Type="http://schemas.openxmlformats.org/officeDocument/2006/relationships/image" Target="../media/image1.jpg"/><Relationship Id="rId10" Type="http://schemas.openxmlformats.org/officeDocument/2006/relationships/image" Target="../media/image11.jpg"/><Relationship Id="rId9" Type="http://schemas.openxmlformats.org/officeDocument/2006/relationships/image" Target="../media/image9.jp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hyperlink" Target="http://mars.jpl.nasa.gov/spotlight/pathfinder01.html" TargetMode="External"/><Relationship Id="rId8"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1.jpg"/><Relationship Id="rId4" Type="http://schemas.openxmlformats.org/officeDocument/2006/relationships/image" Target="../media/image6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7.png"/><Relationship Id="rId4" Type="http://schemas.openxmlformats.org/officeDocument/2006/relationships/image" Target="../media/image6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7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1.png"/><Relationship Id="rId4" Type="http://schemas.openxmlformats.org/officeDocument/2006/relationships/image" Target="../media/image7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8"/>
          <p:cNvSpPr txBox="1"/>
          <p:nvPr>
            <p:ph type="ctrTitle"/>
          </p:nvPr>
        </p:nvSpPr>
        <p:spPr>
          <a:xfrm>
            <a:off x="1219200" y="1066800"/>
            <a:ext cx="7772400" cy="17526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The Universe according to NASA…</a:t>
            </a:r>
            <a:br>
              <a:rPr b="1" i="1" lang="en-US" sz="4400" u="none">
                <a:solidFill>
                  <a:schemeClr val="dk2"/>
                </a:solidFill>
                <a:latin typeface="Times New Roman"/>
                <a:ea typeface="Times New Roman"/>
                <a:cs typeface="Times New Roman"/>
                <a:sym typeface="Times New Roman"/>
              </a:rPr>
            </a:br>
            <a:r>
              <a:rPr b="1" i="1" lang="en-US" sz="3600" u="none">
                <a:solidFill>
                  <a:schemeClr val="dk2"/>
                </a:solidFill>
                <a:latin typeface="Times New Roman"/>
                <a:ea typeface="Times New Roman"/>
                <a:cs typeface="Times New Roman"/>
                <a:sym typeface="Times New Roman"/>
              </a:rPr>
              <a:t>with a little help from some friends</a:t>
            </a:r>
            <a:endParaRPr/>
          </a:p>
        </p:txBody>
      </p:sp>
      <p:sp>
        <p:nvSpPr>
          <p:cNvPr id="76" name="Google Shape;76;p8"/>
          <p:cNvSpPr txBox="1"/>
          <p:nvPr>
            <p:ph idx="1" type="subTitle"/>
          </p:nvPr>
        </p:nvSpPr>
        <p:spPr>
          <a:xfrm>
            <a:off x="1295400" y="4267200"/>
            <a:ext cx="6400800" cy="1752600"/>
          </a:xfrm>
          <a:prstGeom prst="rect">
            <a:avLst/>
          </a:prstGeom>
          <a:noFill/>
          <a:ln>
            <a:noFill/>
          </a:ln>
        </p:spPr>
        <p:txBody>
          <a:bodyPr anchorCtr="0" anchor="t" bIns="46025" lIns="92075" spcFirstLastPara="1" rIns="92075" wrap="square" tIns="46025">
            <a:noAutofit/>
          </a:bodyPr>
          <a:lstStyle/>
          <a:p>
            <a:pPr indent="0" lvl="0" marL="0" rtl="0" algn="ctr">
              <a:lnSpc>
                <a:spcPct val="100000"/>
              </a:lnSpc>
              <a:spcBef>
                <a:spcPts val="0"/>
              </a:spcBef>
              <a:spcAft>
                <a:spcPts val="0"/>
              </a:spcAft>
              <a:buSzPts val="2400"/>
              <a:buNone/>
            </a:pPr>
            <a:r>
              <a:rPr b="0" i="0" lang="en-US" sz="3200" u="none">
                <a:solidFill>
                  <a:schemeClr val="dk1"/>
                </a:solidFill>
                <a:latin typeface="Times New Roman"/>
                <a:ea typeface="Times New Roman"/>
                <a:cs typeface="Times New Roman"/>
                <a:sym typeface="Times New Roman"/>
              </a:rPr>
              <a:t>Lynn Cominsky</a:t>
            </a:r>
            <a:endParaRPr/>
          </a:p>
          <a:p>
            <a:pPr indent="0" lvl="0" marL="0" rtl="0" algn="ctr">
              <a:lnSpc>
                <a:spcPct val="100000"/>
              </a:lnSpc>
              <a:spcBef>
                <a:spcPts val="640"/>
              </a:spcBef>
              <a:spcAft>
                <a:spcPts val="0"/>
              </a:spcAft>
              <a:buSzPts val="2400"/>
              <a:buNone/>
            </a:pPr>
            <a:r>
              <a:rPr b="0" i="0" lang="en-US" sz="3200" u="none">
                <a:solidFill>
                  <a:schemeClr val="dk1"/>
                </a:solidFill>
                <a:latin typeface="Times New Roman"/>
                <a:ea typeface="Times New Roman"/>
                <a:cs typeface="Times New Roman"/>
                <a:sym typeface="Times New Roman"/>
              </a:rPr>
              <a:t>Press Agent to the Stars</a:t>
            </a:r>
            <a:endParaRPr/>
          </a:p>
          <a:p>
            <a:pPr indent="0" lvl="0" marL="0" rtl="0" algn="ctr">
              <a:lnSpc>
                <a:spcPct val="100000"/>
              </a:lnSpc>
              <a:spcBef>
                <a:spcPts val="640"/>
              </a:spcBef>
              <a:spcAft>
                <a:spcPts val="0"/>
              </a:spcAft>
              <a:buSzPts val="2400"/>
              <a:buNone/>
            </a:pPr>
            <a:r>
              <a:rPr b="0" i="0" lang="en-US" sz="3200" u="none">
                <a:solidFill>
                  <a:schemeClr val="dk1"/>
                </a:solidFill>
                <a:latin typeface="Times New Roman"/>
                <a:ea typeface="Times New Roman"/>
                <a:cs typeface="Times New Roman"/>
                <a:sym typeface="Times New Roman"/>
              </a:rPr>
              <a:t>(the real stars, that 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17"/>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92" name="Google Shape;192;p17"/>
          <p:cNvPicPr preferRelativeResize="0"/>
          <p:nvPr/>
        </p:nvPicPr>
        <p:blipFill rotWithShape="1">
          <a:blip r:embed="rId3">
            <a:alphaModFix/>
          </a:blip>
          <a:srcRect b="0" l="0" r="0" t="0"/>
          <a:stretch/>
        </p:blipFill>
        <p:spPr>
          <a:xfrm>
            <a:off x="1066800" y="685800"/>
            <a:ext cx="7007225" cy="1095375"/>
          </a:xfrm>
          <a:prstGeom prst="rect">
            <a:avLst/>
          </a:prstGeom>
          <a:noFill/>
          <a:ln>
            <a:noFill/>
          </a:ln>
        </p:spPr>
      </p:pic>
      <p:sp>
        <p:nvSpPr>
          <p:cNvPr id="193" name="Google Shape;193;p17"/>
          <p:cNvSpPr txBox="1"/>
          <p:nvPr/>
        </p:nvSpPr>
        <p:spPr>
          <a:xfrm>
            <a:off x="1676400" y="152400"/>
            <a:ext cx="582295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3200"/>
              <a:buFont typeface="Overlock"/>
              <a:buNone/>
            </a:pPr>
            <a:r>
              <a:rPr b="1" i="0" lang="en-US" sz="3200" u="none">
                <a:solidFill>
                  <a:schemeClr val="accent2"/>
                </a:solidFill>
                <a:latin typeface="Overlock"/>
                <a:ea typeface="Overlock"/>
                <a:cs typeface="Overlock"/>
                <a:sym typeface="Overlock"/>
              </a:rPr>
              <a:t>What’s the frequency, Kenneth?</a:t>
            </a:r>
            <a:endParaRPr/>
          </a:p>
        </p:txBody>
      </p:sp>
      <p:sp>
        <p:nvSpPr>
          <p:cNvPr id="194" name="Google Shape;194;p17"/>
          <p:cNvSpPr txBox="1"/>
          <p:nvPr/>
        </p:nvSpPr>
        <p:spPr>
          <a:xfrm>
            <a:off x="5638800" y="1905000"/>
            <a:ext cx="14414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ASTRO-E2</a:t>
            </a:r>
            <a:endParaRPr/>
          </a:p>
        </p:txBody>
      </p:sp>
      <p:sp>
        <p:nvSpPr>
          <p:cNvPr id="195" name="Google Shape;195;p17"/>
          <p:cNvSpPr txBox="1"/>
          <p:nvPr/>
        </p:nvSpPr>
        <p:spPr>
          <a:xfrm>
            <a:off x="3886200" y="3717925"/>
            <a:ext cx="115887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Chandra</a:t>
            </a:r>
            <a:endParaRPr/>
          </a:p>
        </p:txBody>
      </p:sp>
      <p:sp>
        <p:nvSpPr>
          <p:cNvPr id="196" name="Google Shape;196;p17"/>
          <p:cNvSpPr txBox="1"/>
          <p:nvPr/>
        </p:nvSpPr>
        <p:spPr>
          <a:xfrm>
            <a:off x="3200400" y="4876800"/>
            <a:ext cx="96043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CHIPS</a:t>
            </a:r>
            <a:endParaRPr/>
          </a:p>
        </p:txBody>
      </p:sp>
      <p:sp>
        <p:nvSpPr>
          <p:cNvPr id="197" name="Google Shape;197;p17"/>
          <p:cNvSpPr txBox="1"/>
          <p:nvPr/>
        </p:nvSpPr>
        <p:spPr>
          <a:xfrm>
            <a:off x="4953000" y="4876800"/>
            <a:ext cx="9906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Con-X</a:t>
            </a:r>
            <a:endParaRPr/>
          </a:p>
        </p:txBody>
      </p:sp>
      <p:sp>
        <p:nvSpPr>
          <p:cNvPr id="198" name="Google Shape;198;p17"/>
          <p:cNvSpPr txBox="1"/>
          <p:nvPr/>
        </p:nvSpPr>
        <p:spPr>
          <a:xfrm>
            <a:off x="2720975" y="3657600"/>
            <a:ext cx="108902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GALEX</a:t>
            </a:r>
            <a:endParaRPr/>
          </a:p>
        </p:txBody>
      </p:sp>
      <p:sp>
        <p:nvSpPr>
          <p:cNvPr id="199" name="Google Shape;199;p17"/>
          <p:cNvSpPr txBox="1"/>
          <p:nvPr/>
        </p:nvSpPr>
        <p:spPr>
          <a:xfrm>
            <a:off x="7086600" y="3505200"/>
            <a:ext cx="10461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GLAST</a:t>
            </a:r>
            <a:endParaRPr/>
          </a:p>
        </p:txBody>
      </p:sp>
      <p:sp>
        <p:nvSpPr>
          <p:cNvPr id="200" name="Google Shape;200;p17"/>
          <p:cNvSpPr txBox="1"/>
          <p:nvPr/>
        </p:nvSpPr>
        <p:spPr>
          <a:xfrm>
            <a:off x="5334000" y="4191000"/>
            <a:ext cx="110172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HETE-2</a:t>
            </a:r>
            <a:endParaRPr/>
          </a:p>
        </p:txBody>
      </p:sp>
      <p:sp>
        <p:nvSpPr>
          <p:cNvPr id="201" name="Google Shape;201;p17"/>
          <p:cNvSpPr txBox="1"/>
          <p:nvPr/>
        </p:nvSpPr>
        <p:spPr>
          <a:xfrm>
            <a:off x="5621337" y="5410200"/>
            <a:ext cx="15414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INTEGRAL</a:t>
            </a:r>
            <a:endParaRPr/>
          </a:p>
        </p:txBody>
      </p:sp>
      <p:sp>
        <p:nvSpPr>
          <p:cNvPr id="202" name="Google Shape;202;p17"/>
          <p:cNvSpPr txBox="1"/>
          <p:nvPr/>
        </p:nvSpPr>
        <p:spPr>
          <a:xfrm>
            <a:off x="1676400" y="1981200"/>
            <a:ext cx="7635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MAP</a:t>
            </a:r>
            <a:endParaRPr/>
          </a:p>
        </p:txBody>
      </p:sp>
      <p:sp>
        <p:nvSpPr>
          <p:cNvPr id="203" name="Google Shape;203;p17"/>
          <p:cNvSpPr txBox="1"/>
          <p:nvPr/>
        </p:nvSpPr>
        <p:spPr>
          <a:xfrm>
            <a:off x="3070225" y="4191000"/>
            <a:ext cx="89217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RXTE</a:t>
            </a:r>
            <a:endParaRPr/>
          </a:p>
        </p:txBody>
      </p:sp>
      <p:sp>
        <p:nvSpPr>
          <p:cNvPr id="204" name="Google Shape;204;p17"/>
          <p:cNvSpPr txBox="1"/>
          <p:nvPr/>
        </p:nvSpPr>
        <p:spPr>
          <a:xfrm>
            <a:off x="2066925" y="2819400"/>
            <a:ext cx="90487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SWAS</a:t>
            </a:r>
            <a:endParaRPr/>
          </a:p>
        </p:txBody>
      </p:sp>
      <p:sp>
        <p:nvSpPr>
          <p:cNvPr id="205" name="Google Shape;205;p17"/>
          <p:cNvSpPr txBox="1"/>
          <p:nvPr/>
        </p:nvSpPr>
        <p:spPr>
          <a:xfrm>
            <a:off x="5029200" y="5916612"/>
            <a:ext cx="17653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XMM-Newton</a:t>
            </a:r>
            <a:endParaRPr/>
          </a:p>
        </p:txBody>
      </p:sp>
      <p:sp>
        <p:nvSpPr>
          <p:cNvPr id="206" name="Google Shape;206;p17"/>
          <p:cNvSpPr txBox="1"/>
          <p:nvPr/>
        </p:nvSpPr>
        <p:spPr>
          <a:xfrm>
            <a:off x="5348287" y="2667000"/>
            <a:ext cx="7477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Swift</a:t>
            </a:r>
            <a:endParaRPr/>
          </a:p>
        </p:txBody>
      </p:sp>
      <p:grpSp>
        <p:nvGrpSpPr>
          <p:cNvPr id="207" name="Google Shape;207;p17"/>
          <p:cNvGrpSpPr/>
          <p:nvPr/>
        </p:nvGrpSpPr>
        <p:grpSpPr>
          <a:xfrm>
            <a:off x="3581400" y="2438400"/>
            <a:ext cx="1524000" cy="457200"/>
            <a:chOff x="2256" y="1632"/>
            <a:chExt cx="960" cy="288"/>
          </a:xfrm>
        </p:grpSpPr>
        <p:cxnSp>
          <p:nvCxnSpPr>
            <p:cNvPr id="208" name="Google Shape;208;p17"/>
            <p:cNvCxnSpPr/>
            <p:nvPr/>
          </p:nvCxnSpPr>
          <p:spPr>
            <a:xfrm rot="10800000">
              <a:off x="2256" y="1632"/>
              <a:ext cx="0" cy="288"/>
            </a:xfrm>
            <a:prstGeom prst="straightConnector1">
              <a:avLst/>
            </a:prstGeom>
            <a:noFill/>
            <a:ln cap="flat" cmpd="sng" w="9525">
              <a:solidFill>
                <a:schemeClr val="dk1"/>
              </a:solidFill>
              <a:prstDash val="solid"/>
              <a:miter lim="800000"/>
              <a:headEnd len="med" w="med" type="none"/>
              <a:tailEnd len="med" w="med" type="triangle"/>
            </a:ln>
          </p:spPr>
        </p:cxnSp>
        <p:cxnSp>
          <p:nvCxnSpPr>
            <p:cNvPr id="209" name="Google Shape;209;p17"/>
            <p:cNvCxnSpPr/>
            <p:nvPr/>
          </p:nvCxnSpPr>
          <p:spPr>
            <a:xfrm rot="10800000">
              <a:off x="2928" y="1632"/>
              <a:ext cx="0" cy="288"/>
            </a:xfrm>
            <a:prstGeom prst="straightConnector1">
              <a:avLst/>
            </a:prstGeom>
            <a:noFill/>
            <a:ln cap="flat" cmpd="sng" w="9525">
              <a:solidFill>
                <a:schemeClr val="dk1"/>
              </a:solidFill>
              <a:prstDash val="solid"/>
              <a:miter lim="800000"/>
              <a:headEnd len="med" w="med" type="none"/>
              <a:tailEnd len="med" w="med" type="triangle"/>
            </a:ln>
          </p:spPr>
        </p:cxnSp>
        <p:cxnSp>
          <p:nvCxnSpPr>
            <p:cNvPr id="210" name="Google Shape;210;p17"/>
            <p:cNvCxnSpPr/>
            <p:nvPr/>
          </p:nvCxnSpPr>
          <p:spPr>
            <a:xfrm rot="10800000">
              <a:off x="3216" y="1632"/>
              <a:ext cx="0" cy="288"/>
            </a:xfrm>
            <a:prstGeom prst="straightConnector1">
              <a:avLst/>
            </a:prstGeom>
            <a:noFill/>
            <a:ln cap="flat" cmpd="sng" w="9525">
              <a:solidFill>
                <a:schemeClr val="dk1"/>
              </a:solidFill>
              <a:prstDash val="solid"/>
              <a:miter lim="800000"/>
              <a:headEnd len="med" w="med" type="none"/>
              <a:tailEnd len="med" w="med" type="triangle"/>
            </a:ln>
          </p:spPr>
        </p:cxnSp>
        <p:cxnSp>
          <p:nvCxnSpPr>
            <p:cNvPr id="211" name="Google Shape;211;p17"/>
            <p:cNvCxnSpPr/>
            <p:nvPr/>
          </p:nvCxnSpPr>
          <p:spPr>
            <a:xfrm>
              <a:off x="2256" y="1920"/>
              <a:ext cx="960" cy="0"/>
            </a:xfrm>
            <a:prstGeom prst="straightConnector1">
              <a:avLst/>
            </a:prstGeom>
            <a:noFill/>
            <a:ln cap="flat" cmpd="sng" w="9525">
              <a:solidFill>
                <a:schemeClr val="dk1"/>
              </a:solidFill>
              <a:prstDash val="solid"/>
              <a:miter lim="800000"/>
              <a:headEnd len="med" w="med" type="none"/>
              <a:tailEnd len="med" w="med" type="none"/>
            </a:ln>
          </p:spPr>
        </p:cxnSp>
      </p:grpSp>
      <p:cxnSp>
        <p:nvCxnSpPr>
          <p:cNvPr id="212" name="Google Shape;212;p17"/>
          <p:cNvCxnSpPr/>
          <p:nvPr/>
        </p:nvCxnSpPr>
        <p:spPr>
          <a:xfrm rot="10800000">
            <a:off x="2514600" y="2438400"/>
            <a:ext cx="0" cy="457200"/>
          </a:xfrm>
          <a:prstGeom prst="straightConnector1">
            <a:avLst/>
          </a:prstGeom>
          <a:noFill/>
          <a:ln cap="flat" cmpd="sng" w="9525">
            <a:solidFill>
              <a:schemeClr val="dk1"/>
            </a:solidFill>
            <a:prstDash val="solid"/>
            <a:miter lim="800000"/>
            <a:headEnd len="med" w="med" type="none"/>
            <a:tailEnd len="med" w="med" type="triangle"/>
          </a:ln>
        </p:spPr>
      </p:cxnSp>
      <p:cxnSp>
        <p:nvCxnSpPr>
          <p:cNvPr id="213" name="Google Shape;213;p17"/>
          <p:cNvCxnSpPr/>
          <p:nvPr/>
        </p:nvCxnSpPr>
        <p:spPr>
          <a:xfrm rot="10800000">
            <a:off x="2057400" y="1752600"/>
            <a:ext cx="0" cy="304800"/>
          </a:xfrm>
          <a:prstGeom prst="straightConnector1">
            <a:avLst/>
          </a:prstGeom>
          <a:noFill/>
          <a:ln cap="flat" cmpd="sng" w="9525">
            <a:solidFill>
              <a:schemeClr val="dk1"/>
            </a:solidFill>
            <a:prstDash val="solid"/>
            <a:miter lim="800000"/>
            <a:headEnd len="med" w="med" type="none"/>
            <a:tailEnd len="med" w="med" type="triangle"/>
          </a:ln>
        </p:spPr>
      </p:cxnSp>
      <p:cxnSp>
        <p:nvCxnSpPr>
          <p:cNvPr id="214" name="Google Shape;214;p17"/>
          <p:cNvCxnSpPr/>
          <p:nvPr/>
        </p:nvCxnSpPr>
        <p:spPr>
          <a:xfrm rot="10800000">
            <a:off x="3581400" y="3276600"/>
            <a:ext cx="0" cy="457200"/>
          </a:xfrm>
          <a:prstGeom prst="straightConnector1">
            <a:avLst/>
          </a:prstGeom>
          <a:noFill/>
          <a:ln cap="flat" cmpd="sng" w="9525">
            <a:solidFill>
              <a:schemeClr val="dk1"/>
            </a:solidFill>
            <a:prstDash val="solid"/>
            <a:miter lim="800000"/>
            <a:headEnd len="med" w="med" type="none"/>
            <a:tailEnd len="med" w="med" type="triangle"/>
          </a:ln>
        </p:spPr>
      </p:cxnSp>
      <p:cxnSp>
        <p:nvCxnSpPr>
          <p:cNvPr id="215" name="Google Shape;215;p17"/>
          <p:cNvCxnSpPr/>
          <p:nvPr/>
        </p:nvCxnSpPr>
        <p:spPr>
          <a:xfrm rot="10800000">
            <a:off x="4343400" y="3200400"/>
            <a:ext cx="0" cy="609600"/>
          </a:xfrm>
          <a:prstGeom prst="straightConnector1">
            <a:avLst/>
          </a:prstGeom>
          <a:noFill/>
          <a:ln cap="flat" cmpd="sng" w="9525">
            <a:solidFill>
              <a:schemeClr val="dk1"/>
            </a:solidFill>
            <a:prstDash val="solid"/>
            <a:miter lim="800000"/>
            <a:headEnd len="med" w="med" type="none"/>
            <a:tailEnd len="med" w="med" type="triangle"/>
          </a:ln>
        </p:spPr>
      </p:cxnSp>
      <p:cxnSp>
        <p:nvCxnSpPr>
          <p:cNvPr id="216" name="Google Shape;216;p17"/>
          <p:cNvCxnSpPr/>
          <p:nvPr/>
        </p:nvCxnSpPr>
        <p:spPr>
          <a:xfrm rot="10800000">
            <a:off x="5029200" y="4114800"/>
            <a:ext cx="0" cy="304800"/>
          </a:xfrm>
          <a:prstGeom prst="straightConnector1">
            <a:avLst/>
          </a:prstGeom>
          <a:noFill/>
          <a:ln cap="flat" cmpd="sng" w="9525">
            <a:solidFill>
              <a:schemeClr val="dk1"/>
            </a:solidFill>
            <a:prstDash val="solid"/>
            <a:miter lim="800000"/>
            <a:headEnd len="med" w="med" type="none"/>
            <a:tailEnd len="med" w="med" type="triangle"/>
          </a:ln>
        </p:spPr>
      </p:cxnSp>
      <p:grpSp>
        <p:nvGrpSpPr>
          <p:cNvPr id="217" name="Google Shape;217;p17"/>
          <p:cNvGrpSpPr/>
          <p:nvPr/>
        </p:nvGrpSpPr>
        <p:grpSpPr>
          <a:xfrm>
            <a:off x="4800600" y="3276600"/>
            <a:ext cx="1981200" cy="457200"/>
            <a:chOff x="3024" y="2064"/>
            <a:chExt cx="1248" cy="288"/>
          </a:xfrm>
        </p:grpSpPr>
        <p:cxnSp>
          <p:nvCxnSpPr>
            <p:cNvPr id="218" name="Google Shape;218;p17"/>
            <p:cNvCxnSpPr/>
            <p:nvPr/>
          </p:nvCxnSpPr>
          <p:spPr>
            <a:xfrm rot="10800000">
              <a:off x="3024" y="2064"/>
              <a:ext cx="0" cy="288"/>
            </a:xfrm>
            <a:prstGeom prst="straightConnector1">
              <a:avLst/>
            </a:prstGeom>
            <a:noFill/>
            <a:ln cap="flat" cmpd="sng" w="9525">
              <a:solidFill>
                <a:schemeClr val="dk1"/>
              </a:solidFill>
              <a:prstDash val="solid"/>
              <a:miter lim="800000"/>
              <a:headEnd len="med" w="med" type="none"/>
              <a:tailEnd len="med" w="med" type="triangle"/>
            </a:ln>
          </p:spPr>
        </p:cxnSp>
        <p:cxnSp>
          <p:nvCxnSpPr>
            <p:cNvPr id="219" name="Google Shape;219;p17"/>
            <p:cNvCxnSpPr/>
            <p:nvPr/>
          </p:nvCxnSpPr>
          <p:spPr>
            <a:xfrm rot="10800000">
              <a:off x="4272" y="2064"/>
              <a:ext cx="0" cy="288"/>
            </a:xfrm>
            <a:prstGeom prst="straightConnector1">
              <a:avLst/>
            </a:prstGeom>
            <a:noFill/>
            <a:ln cap="flat" cmpd="sng" w="9525">
              <a:solidFill>
                <a:schemeClr val="dk1"/>
              </a:solidFill>
              <a:prstDash val="solid"/>
              <a:miter lim="800000"/>
              <a:headEnd len="med" w="med" type="none"/>
              <a:tailEnd len="med" w="med" type="triangle"/>
            </a:ln>
          </p:spPr>
        </p:cxnSp>
        <p:cxnSp>
          <p:nvCxnSpPr>
            <p:cNvPr id="220" name="Google Shape;220;p17"/>
            <p:cNvCxnSpPr/>
            <p:nvPr/>
          </p:nvCxnSpPr>
          <p:spPr>
            <a:xfrm>
              <a:off x="3024" y="2352"/>
              <a:ext cx="1248" cy="0"/>
            </a:xfrm>
            <a:prstGeom prst="straightConnector1">
              <a:avLst/>
            </a:prstGeom>
            <a:noFill/>
            <a:ln cap="flat" cmpd="sng" w="9525">
              <a:solidFill>
                <a:schemeClr val="dk1"/>
              </a:solidFill>
              <a:prstDash val="solid"/>
              <a:miter lim="800000"/>
              <a:headEnd len="med" w="med" type="none"/>
              <a:tailEnd len="med" w="med" type="none"/>
            </a:ln>
          </p:spPr>
        </p:cxnSp>
      </p:grpSp>
      <p:cxnSp>
        <p:nvCxnSpPr>
          <p:cNvPr id="221" name="Google Shape;221;p17"/>
          <p:cNvCxnSpPr/>
          <p:nvPr/>
        </p:nvCxnSpPr>
        <p:spPr>
          <a:xfrm rot="10800000">
            <a:off x="4267200" y="4648200"/>
            <a:ext cx="0" cy="457200"/>
          </a:xfrm>
          <a:prstGeom prst="straightConnector1">
            <a:avLst/>
          </a:prstGeom>
          <a:noFill/>
          <a:ln cap="flat" cmpd="sng" w="9525">
            <a:solidFill>
              <a:schemeClr val="dk1"/>
            </a:solidFill>
            <a:prstDash val="solid"/>
            <a:miter lim="800000"/>
            <a:headEnd len="med" w="med" type="none"/>
            <a:tailEnd len="med" w="med" type="triangle"/>
          </a:ln>
        </p:spPr>
      </p:cxnSp>
      <p:cxnSp>
        <p:nvCxnSpPr>
          <p:cNvPr id="222" name="Google Shape;222;p17"/>
          <p:cNvCxnSpPr/>
          <p:nvPr/>
        </p:nvCxnSpPr>
        <p:spPr>
          <a:xfrm rot="10800000">
            <a:off x="4800600" y="4648200"/>
            <a:ext cx="0" cy="457200"/>
          </a:xfrm>
          <a:prstGeom prst="straightConnector1">
            <a:avLst/>
          </a:prstGeom>
          <a:noFill/>
          <a:ln cap="flat" cmpd="sng" w="9525">
            <a:solidFill>
              <a:schemeClr val="dk1"/>
            </a:solidFill>
            <a:prstDash val="solid"/>
            <a:miter lim="800000"/>
            <a:headEnd len="med" w="med" type="none"/>
            <a:tailEnd len="med" w="med" type="triangle"/>
          </a:ln>
        </p:spPr>
      </p:cxnSp>
      <p:cxnSp>
        <p:nvCxnSpPr>
          <p:cNvPr id="223" name="Google Shape;223;p17"/>
          <p:cNvCxnSpPr/>
          <p:nvPr/>
        </p:nvCxnSpPr>
        <p:spPr>
          <a:xfrm>
            <a:off x="4114800" y="5105400"/>
            <a:ext cx="152400" cy="0"/>
          </a:xfrm>
          <a:prstGeom prst="straightConnector1">
            <a:avLst/>
          </a:prstGeom>
          <a:noFill/>
          <a:ln cap="flat" cmpd="sng" w="9525">
            <a:solidFill>
              <a:schemeClr val="dk1"/>
            </a:solidFill>
            <a:prstDash val="solid"/>
            <a:miter lim="800000"/>
            <a:headEnd len="med" w="med" type="none"/>
            <a:tailEnd len="med" w="med" type="none"/>
          </a:ln>
        </p:spPr>
      </p:cxnSp>
      <p:cxnSp>
        <p:nvCxnSpPr>
          <p:cNvPr id="224" name="Google Shape;224;p17"/>
          <p:cNvCxnSpPr/>
          <p:nvPr/>
        </p:nvCxnSpPr>
        <p:spPr>
          <a:xfrm>
            <a:off x="4800600" y="5105400"/>
            <a:ext cx="152400" cy="0"/>
          </a:xfrm>
          <a:prstGeom prst="straightConnector1">
            <a:avLst/>
          </a:prstGeom>
          <a:noFill/>
          <a:ln cap="flat" cmpd="sng" w="9525">
            <a:solidFill>
              <a:schemeClr val="dk1"/>
            </a:solidFill>
            <a:prstDash val="solid"/>
            <a:miter lim="800000"/>
            <a:headEnd len="med" w="med" type="none"/>
            <a:tailEnd len="med" w="med" type="none"/>
          </a:ln>
        </p:spPr>
      </p:cxnSp>
      <p:cxnSp>
        <p:nvCxnSpPr>
          <p:cNvPr id="225" name="Google Shape;225;p17"/>
          <p:cNvCxnSpPr/>
          <p:nvPr/>
        </p:nvCxnSpPr>
        <p:spPr>
          <a:xfrm rot="10800000">
            <a:off x="4800600" y="4114800"/>
            <a:ext cx="0" cy="304800"/>
          </a:xfrm>
          <a:prstGeom prst="straightConnector1">
            <a:avLst/>
          </a:prstGeom>
          <a:noFill/>
          <a:ln cap="flat" cmpd="sng" w="9525">
            <a:solidFill>
              <a:schemeClr val="dk1"/>
            </a:solidFill>
            <a:prstDash val="solid"/>
            <a:miter lim="800000"/>
            <a:headEnd len="med" w="med" type="none"/>
            <a:tailEnd len="med" w="med" type="triangle"/>
          </a:ln>
        </p:spPr>
      </p:cxnSp>
      <p:cxnSp>
        <p:nvCxnSpPr>
          <p:cNvPr id="226" name="Google Shape;226;p17"/>
          <p:cNvCxnSpPr/>
          <p:nvPr/>
        </p:nvCxnSpPr>
        <p:spPr>
          <a:xfrm>
            <a:off x="3962400" y="4419600"/>
            <a:ext cx="838200" cy="0"/>
          </a:xfrm>
          <a:prstGeom prst="straightConnector1">
            <a:avLst/>
          </a:prstGeom>
          <a:noFill/>
          <a:ln cap="flat" cmpd="sng" w="9525">
            <a:solidFill>
              <a:schemeClr val="dk1"/>
            </a:solidFill>
            <a:prstDash val="solid"/>
            <a:miter lim="800000"/>
            <a:headEnd len="med" w="med" type="none"/>
            <a:tailEnd len="med" w="med" type="none"/>
          </a:ln>
        </p:spPr>
      </p:cxnSp>
      <p:cxnSp>
        <p:nvCxnSpPr>
          <p:cNvPr id="227" name="Google Shape;227;p17"/>
          <p:cNvCxnSpPr/>
          <p:nvPr/>
        </p:nvCxnSpPr>
        <p:spPr>
          <a:xfrm rot="10800000">
            <a:off x="2590800" y="5867400"/>
            <a:ext cx="0" cy="304800"/>
          </a:xfrm>
          <a:prstGeom prst="straightConnector1">
            <a:avLst/>
          </a:prstGeom>
          <a:noFill/>
          <a:ln cap="flat" cmpd="sng" w="9525">
            <a:solidFill>
              <a:schemeClr val="dk1"/>
            </a:solidFill>
            <a:prstDash val="solid"/>
            <a:miter lim="800000"/>
            <a:headEnd len="med" w="med" type="none"/>
            <a:tailEnd len="med" w="med" type="triangle"/>
          </a:ln>
        </p:spPr>
      </p:cxnSp>
      <p:cxnSp>
        <p:nvCxnSpPr>
          <p:cNvPr id="228" name="Google Shape;228;p17"/>
          <p:cNvCxnSpPr/>
          <p:nvPr/>
        </p:nvCxnSpPr>
        <p:spPr>
          <a:xfrm rot="10800000">
            <a:off x="4876800" y="5867400"/>
            <a:ext cx="0" cy="304800"/>
          </a:xfrm>
          <a:prstGeom prst="straightConnector1">
            <a:avLst/>
          </a:prstGeom>
          <a:noFill/>
          <a:ln cap="flat" cmpd="sng" w="9525">
            <a:solidFill>
              <a:schemeClr val="dk1"/>
            </a:solidFill>
            <a:prstDash val="solid"/>
            <a:miter lim="800000"/>
            <a:headEnd len="med" w="med" type="none"/>
            <a:tailEnd len="med" w="med" type="triangle"/>
          </a:ln>
        </p:spPr>
      </p:cxnSp>
      <p:cxnSp>
        <p:nvCxnSpPr>
          <p:cNvPr id="229" name="Google Shape;229;p17"/>
          <p:cNvCxnSpPr/>
          <p:nvPr/>
        </p:nvCxnSpPr>
        <p:spPr>
          <a:xfrm>
            <a:off x="2590800" y="6172200"/>
            <a:ext cx="2286000" cy="0"/>
          </a:xfrm>
          <a:prstGeom prst="straightConnector1">
            <a:avLst/>
          </a:prstGeom>
          <a:noFill/>
          <a:ln cap="flat" cmpd="sng" w="9525">
            <a:solidFill>
              <a:schemeClr val="dk1"/>
            </a:solidFill>
            <a:prstDash val="solid"/>
            <a:miter lim="800000"/>
            <a:headEnd len="med" w="med" type="none"/>
            <a:tailEnd len="med" w="med" type="none"/>
          </a:ln>
        </p:spPr>
      </p:cxnSp>
      <p:grpSp>
        <p:nvGrpSpPr>
          <p:cNvPr id="230" name="Google Shape;230;p17"/>
          <p:cNvGrpSpPr/>
          <p:nvPr/>
        </p:nvGrpSpPr>
        <p:grpSpPr>
          <a:xfrm>
            <a:off x="4267200" y="1828800"/>
            <a:ext cx="1143000" cy="304800"/>
            <a:chOff x="2688" y="1200"/>
            <a:chExt cx="720" cy="192"/>
          </a:xfrm>
        </p:grpSpPr>
        <p:cxnSp>
          <p:nvCxnSpPr>
            <p:cNvPr id="231" name="Google Shape;231;p17"/>
            <p:cNvCxnSpPr/>
            <p:nvPr/>
          </p:nvCxnSpPr>
          <p:spPr>
            <a:xfrm rot="10800000">
              <a:off x="2688" y="1200"/>
              <a:ext cx="0" cy="192"/>
            </a:xfrm>
            <a:prstGeom prst="straightConnector1">
              <a:avLst/>
            </a:prstGeom>
            <a:noFill/>
            <a:ln cap="flat" cmpd="sng" w="9525">
              <a:solidFill>
                <a:schemeClr val="dk1"/>
              </a:solidFill>
              <a:prstDash val="solid"/>
              <a:miter lim="800000"/>
              <a:headEnd len="med" w="med" type="none"/>
              <a:tailEnd len="med" w="med" type="triangle"/>
            </a:ln>
          </p:spPr>
        </p:cxnSp>
        <p:cxnSp>
          <p:nvCxnSpPr>
            <p:cNvPr id="232" name="Google Shape;232;p17"/>
            <p:cNvCxnSpPr/>
            <p:nvPr/>
          </p:nvCxnSpPr>
          <p:spPr>
            <a:xfrm>
              <a:off x="2688" y="1392"/>
              <a:ext cx="720" cy="0"/>
            </a:xfrm>
            <a:prstGeom prst="straightConnector1">
              <a:avLst/>
            </a:prstGeom>
            <a:noFill/>
            <a:ln cap="flat" cmpd="sng" w="9525">
              <a:solidFill>
                <a:schemeClr val="dk1"/>
              </a:solidFill>
              <a:prstDash val="solid"/>
              <a:miter lim="800000"/>
              <a:headEnd len="med" w="med" type="none"/>
              <a:tailEnd len="med" w="med" type="none"/>
            </a:ln>
          </p:spPr>
        </p:cxnSp>
        <p:cxnSp>
          <p:nvCxnSpPr>
            <p:cNvPr id="233" name="Google Shape;233;p17"/>
            <p:cNvCxnSpPr/>
            <p:nvPr/>
          </p:nvCxnSpPr>
          <p:spPr>
            <a:xfrm rot="10800000">
              <a:off x="3408" y="1200"/>
              <a:ext cx="0" cy="192"/>
            </a:xfrm>
            <a:prstGeom prst="straightConnector1">
              <a:avLst/>
            </a:prstGeom>
            <a:noFill/>
            <a:ln cap="flat" cmpd="sng" w="9525">
              <a:solidFill>
                <a:schemeClr val="dk1"/>
              </a:solidFill>
              <a:prstDash val="solid"/>
              <a:miter lim="800000"/>
              <a:headEnd len="med" w="med" type="none"/>
              <a:tailEnd len="med" w="med" type="triangle"/>
            </a:ln>
          </p:spPr>
        </p:cxnSp>
      </p:grpSp>
      <p:cxnSp>
        <p:nvCxnSpPr>
          <p:cNvPr id="234" name="Google Shape;234;p17"/>
          <p:cNvCxnSpPr/>
          <p:nvPr/>
        </p:nvCxnSpPr>
        <p:spPr>
          <a:xfrm>
            <a:off x="2286000" y="6172200"/>
            <a:ext cx="304800" cy="0"/>
          </a:xfrm>
          <a:prstGeom prst="straightConnector1">
            <a:avLst/>
          </a:prstGeom>
          <a:noFill/>
          <a:ln cap="flat" cmpd="sng" w="9525">
            <a:solidFill>
              <a:schemeClr val="dk1"/>
            </a:solidFill>
            <a:prstDash val="solid"/>
            <a:miter lim="800000"/>
            <a:headEnd len="med" w="med" type="none"/>
            <a:tailEnd len="med" w="med" type="none"/>
          </a:ln>
        </p:spPr>
      </p:cxnSp>
      <p:cxnSp>
        <p:nvCxnSpPr>
          <p:cNvPr id="235" name="Google Shape;235;p17"/>
          <p:cNvCxnSpPr/>
          <p:nvPr/>
        </p:nvCxnSpPr>
        <p:spPr>
          <a:xfrm>
            <a:off x="6781800" y="3733800"/>
            <a:ext cx="304800" cy="0"/>
          </a:xfrm>
          <a:prstGeom prst="straightConnector1">
            <a:avLst/>
          </a:prstGeom>
          <a:noFill/>
          <a:ln cap="flat" cmpd="sng" w="9525">
            <a:solidFill>
              <a:schemeClr val="dk1"/>
            </a:solidFill>
            <a:prstDash val="solid"/>
            <a:miter lim="800000"/>
            <a:headEnd len="med" w="med" type="none"/>
            <a:tailEnd len="med" w="med" type="none"/>
          </a:ln>
        </p:spPr>
      </p:cxnSp>
      <p:cxnSp>
        <p:nvCxnSpPr>
          <p:cNvPr id="236" name="Google Shape;236;p17"/>
          <p:cNvCxnSpPr/>
          <p:nvPr/>
        </p:nvCxnSpPr>
        <p:spPr>
          <a:xfrm>
            <a:off x="5105400" y="2895600"/>
            <a:ext cx="304800" cy="0"/>
          </a:xfrm>
          <a:prstGeom prst="straightConnector1">
            <a:avLst/>
          </a:prstGeom>
          <a:noFill/>
          <a:ln cap="flat" cmpd="sng" w="9525">
            <a:solidFill>
              <a:schemeClr val="dk1"/>
            </a:solidFill>
            <a:prstDash val="solid"/>
            <a:miter lim="800000"/>
            <a:headEnd len="med" w="med" type="none"/>
            <a:tailEnd len="med" w="med" type="none"/>
          </a:ln>
        </p:spPr>
      </p:cxnSp>
      <p:cxnSp>
        <p:nvCxnSpPr>
          <p:cNvPr id="237" name="Google Shape;237;p17"/>
          <p:cNvCxnSpPr/>
          <p:nvPr/>
        </p:nvCxnSpPr>
        <p:spPr>
          <a:xfrm>
            <a:off x="5410200" y="2133600"/>
            <a:ext cx="304800" cy="0"/>
          </a:xfrm>
          <a:prstGeom prst="straightConnector1">
            <a:avLst/>
          </a:prstGeom>
          <a:noFill/>
          <a:ln cap="flat" cmpd="sng" w="9525">
            <a:solidFill>
              <a:schemeClr val="dk1"/>
            </a:solidFill>
            <a:prstDash val="solid"/>
            <a:miter lim="800000"/>
            <a:headEnd len="med" w="med" type="none"/>
            <a:tailEnd len="med" w="med" type="none"/>
          </a:ln>
        </p:spPr>
      </p:cxnSp>
      <p:grpSp>
        <p:nvGrpSpPr>
          <p:cNvPr id="238" name="Google Shape;238;p17"/>
          <p:cNvGrpSpPr/>
          <p:nvPr/>
        </p:nvGrpSpPr>
        <p:grpSpPr>
          <a:xfrm>
            <a:off x="3810000" y="5334000"/>
            <a:ext cx="1828800" cy="304800"/>
            <a:chOff x="2400" y="3312"/>
            <a:chExt cx="1152" cy="192"/>
          </a:xfrm>
        </p:grpSpPr>
        <p:cxnSp>
          <p:nvCxnSpPr>
            <p:cNvPr id="239" name="Google Shape;239;p17"/>
            <p:cNvCxnSpPr/>
            <p:nvPr/>
          </p:nvCxnSpPr>
          <p:spPr>
            <a:xfrm rot="10800000">
              <a:off x="3360" y="3312"/>
              <a:ext cx="0" cy="192"/>
            </a:xfrm>
            <a:prstGeom prst="straightConnector1">
              <a:avLst/>
            </a:prstGeom>
            <a:noFill/>
            <a:ln cap="flat" cmpd="sng" w="9525">
              <a:solidFill>
                <a:schemeClr val="dk1"/>
              </a:solidFill>
              <a:prstDash val="solid"/>
              <a:miter lim="800000"/>
              <a:headEnd len="med" w="med" type="none"/>
              <a:tailEnd len="med" w="med" type="triangle"/>
            </a:ln>
          </p:spPr>
        </p:cxnSp>
        <p:cxnSp>
          <p:nvCxnSpPr>
            <p:cNvPr id="240" name="Google Shape;240;p17"/>
            <p:cNvCxnSpPr/>
            <p:nvPr/>
          </p:nvCxnSpPr>
          <p:spPr>
            <a:xfrm rot="10800000">
              <a:off x="2400" y="3312"/>
              <a:ext cx="0" cy="192"/>
            </a:xfrm>
            <a:prstGeom prst="straightConnector1">
              <a:avLst/>
            </a:prstGeom>
            <a:noFill/>
            <a:ln cap="flat" cmpd="sng" w="9525">
              <a:solidFill>
                <a:schemeClr val="dk1"/>
              </a:solidFill>
              <a:prstDash val="solid"/>
              <a:miter lim="800000"/>
              <a:headEnd len="med" w="med" type="none"/>
              <a:tailEnd len="med" w="med" type="triangle"/>
            </a:ln>
          </p:spPr>
        </p:cxnSp>
        <p:cxnSp>
          <p:nvCxnSpPr>
            <p:cNvPr id="241" name="Google Shape;241;p17"/>
            <p:cNvCxnSpPr/>
            <p:nvPr/>
          </p:nvCxnSpPr>
          <p:spPr>
            <a:xfrm>
              <a:off x="2400" y="3504"/>
              <a:ext cx="960" cy="0"/>
            </a:xfrm>
            <a:prstGeom prst="straightConnector1">
              <a:avLst/>
            </a:prstGeom>
            <a:noFill/>
            <a:ln cap="flat" cmpd="sng" w="9525">
              <a:solidFill>
                <a:schemeClr val="dk1"/>
              </a:solidFill>
              <a:prstDash val="solid"/>
              <a:miter lim="800000"/>
              <a:headEnd len="med" w="med" type="none"/>
              <a:tailEnd len="med" w="med" type="none"/>
            </a:ln>
          </p:spPr>
        </p:cxnSp>
        <p:cxnSp>
          <p:nvCxnSpPr>
            <p:cNvPr id="242" name="Google Shape;242;p17"/>
            <p:cNvCxnSpPr/>
            <p:nvPr/>
          </p:nvCxnSpPr>
          <p:spPr>
            <a:xfrm>
              <a:off x="3360" y="3504"/>
              <a:ext cx="192" cy="0"/>
            </a:xfrm>
            <a:prstGeom prst="straightConnector1">
              <a:avLst/>
            </a:prstGeom>
            <a:noFill/>
            <a:ln cap="flat" cmpd="sng" w="9525">
              <a:solidFill>
                <a:schemeClr val="dk1"/>
              </a:solidFill>
              <a:prstDash val="solid"/>
              <a:miter lim="800000"/>
              <a:headEnd len="med" w="med" type="none"/>
              <a:tailEnd len="med" w="med" type="none"/>
            </a:ln>
          </p:spPr>
        </p:cxnSp>
      </p:grpSp>
      <p:cxnSp>
        <p:nvCxnSpPr>
          <p:cNvPr id="243" name="Google Shape;243;p17"/>
          <p:cNvCxnSpPr/>
          <p:nvPr/>
        </p:nvCxnSpPr>
        <p:spPr>
          <a:xfrm>
            <a:off x="5029200" y="4419600"/>
            <a:ext cx="304800" cy="0"/>
          </a:xfrm>
          <a:prstGeom prst="straightConnector1">
            <a:avLst/>
          </a:prstGeom>
          <a:noFill/>
          <a:ln cap="flat" cmpd="sng" w="9525">
            <a:solidFill>
              <a:schemeClr val="dk1"/>
            </a:solidFill>
            <a:prstDash val="solid"/>
            <a:miter lim="800000"/>
            <a:headEnd len="med" w="med" type="none"/>
            <a:tailEnd len="med" w="med" type="none"/>
          </a:ln>
        </p:spPr>
      </p:cxnSp>
      <p:sp>
        <p:nvSpPr>
          <p:cNvPr id="244" name="Google Shape;244;p17"/>
          <p:cNvSpPr txBox="1"/>
          <p:nvPr/>
        </p:nvSpPr>
        <p:spPr>
          <a:xfrm>
            <a:off x="8167687" y="1524000"/>
            <a:ext cx="6969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1" i="0" lang="en-US" sz="1200" u="none">
                <a:solidFill>
                  <a:schemeClr val="dk1"/>
                </a:solidFill>
                <a:latin typeface="Times New Roman"/>
                <a:ea typeface="Times New Roman"/>
                <a:cs typeface="Times New Roman"/>
                <a:sym typeface="Times New Roman"/>
              </a:rPr>
              <a:t>Energy </a:t>
            </a:r>
            <a:endParaRPr/>
          </a:p>
          <a:p>
            <a:pPr indent="0" lvl="0" marL="0" marR="0" rtl="0" algn="l">
              <a:lnSpc>
                <a:spcPct val="100000"/>
              </a:lnSpc>
              <a:spcBef>
                <a:spcPts val="0"/>
              </a:spcBef>
              <a:spcAft>
                <a:spcPts val="0"/>
              </a:spcAft>
              <a:buClr>
                <a:schemeClr val="dk1"/>
              </a:buClr>
              <a:buSzPts val="1200"/>
              <a:buFont typeface="Times New Roman"/>
              <a:buNone/>
            </a:pPr>
            <a:r>
              <a:rPr b="1" i="0" lang="en-US" sz="1200" u="none">
                <a:solidFill>
                  <a:schemeClr val="dk1"/>
                </a:solidFill>
                <a:latin typeface="Times New Roman"/>
                <a:ea typeface="Times New Roman"/>
                <a:cs typeface="Times New Roman"/>
                <a:sym typeface="Times New Roman"/>
              </a:rPr>
              <a:t>  (eV)</a:t>
            </a:r>
            <a:endParaRPr/>
          </a:p>
        </p:txBody>
      </p:sp>
      <p:cxnSp>
        <p:nvCxnSpPr>
          <p:cNvPr id="245" name="Google Shape;245;p17"/>
          <p:cNvCxnSpPr/>
          <p:nvPr/>
        </p:nvCxnSpPr>
        <p:spPr>
          <a:xfrm rot="10800000">
            <a:off x="8001000" y="1676400"/>
            <a:ext cx="228600" cy="0"/>
          </a:xfrm>
          <a:prstGeom prst="straightConnector1">
            <a:avLst/>
          </a:prstGeom>
          <a:noFill/>
          <a:ln cap="flat" cmpd="sng" w="9525">
            <a:solidFill>
              <a:schemeClr val="dk1"/>
            </a:solidFill>
            <a:prstDash val="solid"/>
            <a:miter lim="800000"/>
            <a:headEnd len="med" w="med" type="none"/>
            <a:tailEnd len="med" w="med" type="triangle"/>
          </a:ln>
        </p:spPr>
      </p:cxnSp>
      <p:sp>
        <p:nvSpPr>
          <p:cNvPr id="246" name="Google Shape;246;p17"/>
          <p:cNvSpPr txBox="1"/>
          <p:nvPr/>
        </p:nvSpPr>
        <p:spPr>
          <a:xfrm>
            <a:off x="1676400" y="914400"/>
            <a:ext cx="476250" cy="2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900"/>
              <a:buFont typeface="Times New Roman"/>
              <a:buNone/>
            </a:pPr>
            <a:r>
              <a:rPr b="1" i="0" lang="en-US" sz="900" u="none">
                <a:solidFill>
                  <a:schemeClr val="dk1"/>
                </a:solidFill>
                <a:latin typeface="Times New Roman"/>
                <a:ea typeface="Times New Roman"/>
                <a:cs typeface="Times New Roman"/>
                <a:sym typeface="Times New Roman"/>
              </a:rPr>
              <a:t>Radio</a:t>
            </a:r>
            <a:endParaRPr/>
          </a:p>
        </p:txBody>
      </p:sp>
      <p:sp>
        <p:nvSpPr>
          <p:cNvPr id="247" name="Google Shape;247;p17"/>
          <p:cNvSpPr txBox="1"/>
          <p:nvPr/>
        </p:nvSpPr>
        <p:spPr>
          <a:xfrm>
            <a:off x="2292350" y="914400"/>
            <a:ext cx="603250" cy="2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900"/>
              <a:buFont typeface="Times New Roman"/>
              <a:buNone/>
            </a:pPr>
            <a:r>
              <a:rPr b="1" i="0" lang="en-US" sz="900" u="none">
                <a:solidFill>
                  <a:schemeClr val="dk1"/>
                </a:solidFill>
                <a:latin typeface="Times New Roman"/>
                <a:ea typeface="Times New Roman"/>
                <a:cs typeface="Times New Roman"/>
                <a:sym typeface="Times New Roman"/>
              </a:rPr>
              <a:t>Infrared</a:t>
            </a:r>
            <a:endParaRPr/>
          </a:p>
        </p:txBody>
      </p:sp>
      <p:sp>
        <p:nvSpPr>
          <p:cNvPr id="248" name="Google Shape;248;p17"/>
          <p:cNvSpPr txBox="1"/>
          <p:nvPr/>
        </p:nvSpPr>
        <p:spPr>
          <a:xfrm>
            <a:off x="3124200" y="914400"/>
            <a:ext cx="520700" cy="2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900"/>
              <a:buFont typeface="Times New Roman"/>
              <a:buNone/>
            </a:pPr>
            <a:r>
              <a:rPr b="1" i="0" lang="en-US" sz="900" u="none">
                <a:solidFill>
                  <a:schemeClr val="dk1"/>
                </a:solidFill>
                <a:latin typeface="Times New Roman"/>
                <a:ea typeface="Times New Roman"/>
                <a:cs typeface="Times New Roman"/>
                <a:sym typeface="Times New Roman"/>
              </a:rPr>
              <a:t>Visible</a:t>
            </a:r>
            <a:endParaRPr/>
          </a:p>
        </p:txBody>
      </p:sp>
      <p:sp>
        <p:nvSpPr>
          <p:cNvPr id="249" name="Google Shape;249;p17"/>
          <p:cNvSpPr txBox="1"/>
          <p:nvPr/>
        </p:nvSpPr>
        <p:spPr>
          <a:xfrm>
            <a:off x="3765550" y="914400"/>
            <a:ext cx="349250" cy="2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900"/>
              <a:buFont typeface="Times New Roman"/>
              <a:buNone/>
            </a:pPr>
            <a:r>
              <a:rPr b="1" i="0" lang="en-US" sz="900" u="none">
                <a:solidFill>
                  <a:schemeClr val="dk1"/>
                </a:solidFill>
                <a:latin typeface="Times New Roman"/>
                <a:ea typeface="Times New Roman"/>
                <a:cs typeface="Times New Roman"/>
                <a:sym typeface="Times New Roman"/>
              </a:rPr>
              <a:t>UV</a:t>
            </a:r>
            <a:endParaRPr/>
          </a:p>
        </p:txBody>
      </p:sp>
      <p:sp>
        <p:nvSpPr>
          <p:cNvPr id="250" name="Google Shape;250;p17"/>
          <p:cNvSpPr txBox="1"/>
          <p:nvPr/>
        </p:nvSpPr>
        <p:spPr>
          <a:xfrm>
            <a:off x="4483100" y="914400"/>
            <a:ext cx="469900" cy="2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900"/>
              <a:buFont typeface="Times New Roman"/>
              <a:buNone/>
            </a:pPr>
            <a:r>
              <a:rPr b="1" i="0" lang="en-US" sz="900" u="none">
                <a:solidFill>
                  <a:schemeClr val="dk1"/>
                </a:solidFill>
                <a:latin typeface="Times New Roman"/>
                <a:ea typeface="Times New Roman"/>
                <a:cs typeface="Times New Roman"/>
                <a:sym typeface="Times New Roman"/>
              </a:rPr>
              <a:t>X-ray</a:t>
            </a:r>
            <a:endParaRPr/>
          </a:p>
        </p:txBody>
      </p:sp>
      <p:sp>
        <p:nvSpPr>
          <p:cNvPr id="251" name="Google Shape;251;p17"/>
          <p:cNvSpPr txBox="1"/>
          <p:nvPr/>
        </p:nvSpPr>
        <p:spPr>
          <a:xfrm>
            <a:off x="5781675" y="914400"/>
            <a:ext cx="771525" cy="2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900"/>
              <a:buFont typeface="Times New Roman"/>
              <a:buNone/>
            </a:pPr>
            <a:r>
              <a:rPr b="1" i="0" lang="en-US" sz="900" u="none">
                <a:solidFill>
                  <a:schemeClr val="dk1"/>
                </a:solidFill>
                <a:latin typeface="Times New Roman"/>
                <a:ea typeface="Times New Roman"/>
                <a:cs typeface="Times New Roman"/>
                <a:sym typeface="Times New Roman"/>
              </a:rPr>
              <a:t>Gamma ray</a:t>
            </a:r>
            <a:endParaRPr/>
          </a:p>
        </p:txBody>
      </p:sp>
      <p:grpSp>
        <p:nvGrpSpPr>
          <p:cNvPr id="252" name="Google Shape;252;p17"/>
          <p:cNvGrpSpPr/>
          <p:nvPr/>
        </p:nvGrpSpPr>
        <p:grpSpPr>
          <a:xfrm>
            <a:off x="1219200" y="3505200"/>
            <a:ext cx="1524000" cy="1905000"/>
            <a:chOff x="768" y="2208"/>
            <a:chExt cx="960" cy="1200"/>
          </a:xfrm>
        </p:grpSpPr>
        <p:grpSp>
          <p:nvGrpSpPr>
            <p:cNvPr id="253" name="Google Shape;253;p17"/>
            <p:cNvGrpSpPr/>
            <p:nvPr/>
          </p:nvGrpSpPr>
          <p:grpSpPr>
            <a:xfrm>
              <a:off x="768" y="2256"/>
              <a:ext cx="937" cy="1152"/>
              <a:chOff x="384" y="1920"/>
              <a:chExt cx="937" cy="1152"/>
            </a:xfrm>
          </p:grpSpPr>
          <p:grpSp>
            <p:nvGrpSpPr>
              <p:cNvPr id="254" name="Google Shape;254;p17"/>
              <p:cNvGrpSpPr/>
              <p:nvPr/>
            </p:nvGrpSpPr>
            <p:grpSpPr>
              <a:xfrm>
                <a:off x="384" y="2368"/>
                <a:ext cx="622" cy="704"/>
                <a:chOff x="384" y="2352"/>
                <a:chExt cx="622" cy="975"/>
              </a:xfrm>
            </p:grpSpPr>
            <p:sp>
              <p:nvSpPr>
                <p:cNvPr id="255" name="Google Shape;255;p17"/>
                <p:cNvSpPr txBox="1"/>
                <p:nvPr/>
              </p:nvSpPr>
              <p:spPr>
                <a:xfrm>
                  <a:off x="384" y="2352"/>
                  <a:ext cx="570" cy="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 ACE</a:t>
                  </a:r>
                  <a:endParaRPr/>
                </a:p>
              </p:txBody>
            </p:sp>
            <p:sp>
              <p:nvSpPr>
                <p:cNvPr id="256" name="Google Shape;256;p17"/>
                <p:cNvSpPr txBox="1"/>
                <p:nvPr/>
              </p:nvSpPr>
              <p:spPr>
                <a:xfrm>
                  <a:off x="384" y="2928"/>
                  <a:ext cx="622" cy="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 GP-B</a:t>
                  </a:r>
                  <a:endParaRPr/>
                </a:p>
              </p:txBody>
            </p:sp>
            <p:sp>
              <p:nvSpPr>
                <p:cNvPr id="257" name="Google Shape;257;p17"/>
                <p:cNvSpPr txBox="1"/>
                <p:nvPr/>
              </p:nvSpPr>
              <p:spPr>
                <a:xfrm>
                  <a:off x="384" y="2640"/>
                  <a:ext cx="613" cy="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 LISA</a:t>
                  </a:r>
                  <a:endParaRPr/>
                </a:p>
              </p:txBody>
            </p:sp>
          </p:grpSp>
          <p:sp>
            <p:nvSpPr>
              <p:cNvPr id="258" name="Google Shape;258;p17"/>
              <p:cNvSpPr txBox="1"/>
              <p:nvPr/>
            </p:nvSpPr>
            <p:spPr>
              <a:xfrm>
                <a:off x="384" y="1920"/>
                <a:ext cx="937" cy="5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Misfits of </a:t>
                </a:r>
                <a:endParaRPr/>
              </a:p>
              <a:p>
                <a:pPr indent="0" lvl="0" marL="0" marR="0" rtl="0" algn="l">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Science:</a:t>
                </a:r>
                <a:endParaRPr/>
              </a:p>
            </p:txBody>
          </p:sp>
        </p:grpSp>
        <p:sp>
          <p:nvSpPr>
            <p:cNvPr id="259" name="Google Shape;259;p17"/>
            <p:cNvSpPr/>
            <p:nvPr/>
          </p:nvSpPr>
          <p:spPr>
            <a:xfrm>
              <a:off x="768" y="2208"/>
              <a:ext cx="960" cy="1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18"/>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grpSp>
        <p:nvGrpSpPr>
          <p:cNvPr id="265" name="Google Shape;265;p18"/>
          <p:cNvGrpSpPr/>
          <p:nvPr/>
        </p:nvGrpSpPr>
        <p:grpSpPr>
          <a:xfrm>
            <a:off x="1600200" y="381000"/>
            <a:ext cx="7029450" cy="5003800"/>
            <a:chOff x="668" y="-32"/>
            <a:chExt cx="4428" cy="3152"/>
          </a:xfrm>
        </p:grpSpPr>
        <p:pic>
          <p:nvPicPr>
            <p:cNvPr id="266" name="Google Shape;266;p18"/>
            <p:cNvPicPr preferRelativeResize="0"/>
            <p:nvPr/>
          </p:nvPicPr>
          <p:blipFill rotWithShape="1">
            <a:blip r:embed="rId3">
              <a:alphaModFix/>
            </a:blip>
            <a:srcRect b="0" l="0" r="0" t="0"/>
            <a:stretch/>
          </p:blipFill>
          <p:spPr>
            <a:xfrm>
              <a:off x="668" y="1200"/>
              <a:ext cx="4424" cy="1920"/>
            </a:xfrm>
            <a:prstGeom prst="rect">
              <a:avLst/>
            </a:prstGeom>
            <a:noFill/>
            <a:ln>
              <a:noFill/>
            </a:ln>
          </p:spPr>
        </p:pic>
        <p:pic>
          <p:nvPicPr>
            <p:cNvPr id="267" name="Google Shape;267;p18"/>
            <p:cNvPicPr preferRelativeResize="0"/>
            <p:nvPr/>
          </p:nvPicPr>
          <p:blipFill rotWithShape="1">
            <a:blip r:embed="rId4">
              <a:alphaModFix/>
            </a:blip>
            <a:srcRect b="0" l="0" r="0" t="0"/>
            <a:stretch/>
          </p:blipFill>
          <p:spPr>
            <a:xfrm>
              <a:off x="672" y="-32"/>
              <a:ext cx="4424" cy="1232"/>
            </a:xfrm>
            <a:prstGeom prst="rect">
              <a:avLst/>
            </a:prstGeom>
            <a:noFill/>
            <a:ln>
              <a:noFill/>
            </a:ln>
          </p:spPr>
        </p:pic>
      </p:grpSp>
      <p:sp>
        <p:nvSpPr>
          <p:cNvPr id="268" name="Google Shape;268;p18"/>
          <p:cNvSpPr txBox="1"/>
          <p:nvPr/>
        </p:nvSpPr>
        <p:spPr>
          <a:xfrm>
            <a:off x="2066925" y="5867400"/>
            <a:ext cx="6096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http://universe.sonoma.edu</a:t>
            </a:r>
            <a:endParaRPr/>
          </a:p>
        </p:txBody>
      </p:sp>
      <p:sp>
        <p:nvSpPr>
          <p:cNvPr id="269" name="Google Shape;269;p18"/>
          <p:cNvSpPr txBox="1"/>
          <p:nvPr/>
        </p:nvSpPr>
        <p:spPr>
          <a:xfrm>
            <a:off x="6629400" y="1981200"/>
            <a:ext cx="1828800" cy="15525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Your first choice for on-line information!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19"/>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75" name="Google Shape;275;p19"/>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SEU Main research areas</a:t>
            </a:r>
            <a:endParaRPr/>
          </a:p>
        </p:txBody>
      </p:sp>
      <p:sp>
        <p:nvSpPr>
          <p:cNvPr id="276" name="Google Shape;276;p19"/>
          <p:cNvSpPr txBox="1"/>
          <p:nvPr>
            <p:ph idx="1" type="body"/>
          </p:nvPr>
        </p:nvSpPr>
        <p:spPr>
          <a:xfrm>
            <a:off x="1371600" y="1524000"/>
            <a:ext cx="6477000" cy="2590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Cosmic Microwave Background</a:t>
            </a:r>
            <a:endParaRPr/>
          </a:p>
          <a:p>
            <a:pPr indent="-342900" lvl="0" marL="342900" marR="0" rtl="0" algn="l">
              <a:lnSpc>
                <a:spcPct val="100000"/>
              </a:lnSpc>
              <a:spcBef>
                <a:spcPts val="64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X-ray Astronomy</a:t>
            </a:r>
            <a:endParaRPr/>
          </a:p>
          <a:p>
            <a:pPr indent="-342900" lvl="0" marL="342900" marR="0" rtl="0" algn="l">
              <a:lnSpc>
                <a:spcPct val="100000"/>
              </a:lnSpc>
              <a:spcBef>
                <a:spcPts val="64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Gamma-ray Astronomy</a:t>
            </a:r>
            <a:endParaRPr/>
          </a:p>
          <a:p>
            <a:pPr indent="-342900" lvl="0" marL="342900" marR="0" rtl="0" algn="l">
              <a:lnSpc>
                <a:spcPct val="100000"/>
              </a:lnSpc>
              <a:spcBef>
                <a:spcPts val="64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Gravity</a:t>
            </a:r>
            <a:endParaRPr/>
          </a:p>
        </p:txBody>
      </p:sp>
      <p:sp>
        <p:nvSpPr>
          <p:cNvPr id="277" name="Google Shape;277;p19"/>
          <p:cNvSpPr txBox="1"/>
          <p:nvPr/>
        </p:nvSpPr>
        <p:spPr>
          <a:xfrm>
            <a:off x="1600200" y="4343400"/>
            <a:ext cx="4114800" cy="11906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Times New Roman"/>
              <a:buNone/>
            </a:pPr>
            <a:r>
              <a:rPr b="1" i="1" lang="en-US" sz="3600" u="none">
                <a:solidFill>
                  <a:srgbClr val="FF0000"/>
                </a:solidFill>
                <a:latin typeface="Times New Roman"/>
                <a:ea typeface="Times New Roman"/>
                <a:cs typeface="Times New Roman"/>
                <a:sym typeface="Times New Roman"/>
              </a:rPr>
              <a:t>Coming soon ---- Beyond Einstein!</a:t>
            </a:r>
            <a:endParaRPr/>
          </a:p>
        </p:txBody>
      </p:sp>
      <p:pic>
        <p:nvPicPr>
          <p:cNvPr id="278" name="Google Shape;278;p19"/>
          <p:cNvPicPr preferRelativeResize="0"/>
          <p:nvPr/>
        </p:nvPicPr>
        <p:blipFill rotWithShape="1">
          <a:blip r:embed="rId3">
            <a:alphaModFix/>
          </a:blip>
          <a:srcRect b="5660" l="12605" r="16806" t="7546"/>
          <a:stretch/>
        </p:blipFill>
        <p:spPr>
          <a:xfrm>
            <a:off x="6096000" y="2743200"/>
            <a:ext cx="2133600" cy="350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20"/>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84" name="Google Shape;284;p20"/>
          <p:cNvSpPr txBox="1"/>
          <p:nvPr>
            <p:ph type="title"/>
          </p:nvPr>
        </p:nvSpPr>
        <p:spPr>
          <a:xfrm>
            <a:off x="1371600" y="0"/>
            <a:ext cx="7772400" cy="13112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Cosmic Microwave Background</a:t>
            </a:r>
            <a:endParaRPr/>
          </a:p>
        </p:txBody>
      </p:sp>
      <p:sp>
        <p:nvSpPr>
          <p:cNvPr id="285" name="Google Shape;285;p20"/>
          <p:cNvSpPr txBox="1"/>
          <p:nvPr>
            <p:ph idx="1" type="body"/>
          </p:nvPr>
        </p:nvSpPr>
        <p:spPr>
          <a:xfrm>
            <a:off x="1219200" y="1371600"/>
            <a:ext cx="7772400" cy="17716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Discovered in 1965 by Arno Penzias and Robert Wilson who were working at Bell Labs</a:t>
            </a:r>
            <a:endParaRPr/>
          </a:p>
          <a:p>
            <a:pPr indent="-342900" lvl="0" marL="342900" marR="0" rtl="0" algn="l">
              <a:lnSpc>
                <a:spcPct val="100000"/>
              </a:lnSpc>
              <a:spcBef>
                <a:spcPts val="64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Clinched the hot big bang theory</a:t>
            </a:r>
            <a:r>
              <a:rPr b="0" i="0" lang="en-US" sz="3200" u="none">
                <a:solidFill>
                  <a:schemeClr val="dk1"/>
                </a:solidFill>
                <a:latin typeface="Times New Roman"/>
                <a:ea typeface="Times New Roman"/>
                <a:cs typeface="Times New Roman"/>
                <a:sym typeface="Times New Roman"/>
              </a:rPr>
              <a:t> </a:t>
            </a:r>
            <a:endParaRPr/>
          </a:p>
        </p:txBody>
      </p:sp>
      <p:pic>
        <p:nvPicPr>
          <p:cNvPr descr="[ Robert Wilson, Arno Penzias, and the&#10;antenna ]" id="286" name="Google Shape;286;p20"/>
          <p:cNvPicPr preferRelativeResize="0"/>
          <p:nvPr/>
        </p:nvPicPr>
        <p:blipFill rotWithShape="1">
          <a:blip r:embed="rId3">
            <a:alphaModFix/>
          </a:blip>
          <a:srcRect b="0" l="0" r="0" t="0"/>
          <a:stretch/>
        </p:blipFill>
        <p:spPr>
          <a:xfrm>
            <a:off x="4953000" y="3390900"/>
            <a:ext cx="3886200" cy="2705100"/>
          </a:xfrm>
          <a:prstGeom prst="rect">
            <a:avLst/>
          </a:prstGeom>
          <a:noFill/>
          <a:ln cap="flat" cmpd="sng" w="9525">
            <a:solidFill>
              <a:schemeClr val="dk2"/>
            </a:solidFill>
            <a:prstDash val="solid"/>
            <a:miter lim="800000"/>
            <a:headEnd len="sm" w="sm" type="none"/>
            <a:tailEnd len="sm" w="sm" type="none"/>
          </a:ln>
        </p:spPr>
      </p:pic>
      <p:sp>
        <p:nvSpPr>
          <p:cNvPr id="287" name="Google Shape;287;p20"/>
          <p:cNvSpPr txBox="1"/>
          <p:nvPr/>
        </p:nvSpPr>
        <p:spPr>
          <a:xfrm>
            <a:off x="1524000" y="3962400"/>
            <a:ext cx="3048000" cy="1562100"/>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Excess noise in horned antennae was not due to pigeon dung!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21"/>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93" name="Google Shape;293;p21"/>
          <p:cNvSpPr txBox="1"/>
          <p:nvPr>
            <p:ph idx="1" type="body"/>
          </p:nvPr>
        </p:nvSpPr>
        <p:spPr>
          <a:xfrm>
            <a:off x="1143000" y="1219200"/>
            <a:ext cx="77724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 Photons in CMBR come from surface of last scattering – where they stop interacting with matter and travel freely through space</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CMBR photons emanate from a cosmic photosphere – like the surface of the Sun – except that we inside it looking out</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The cosmic photosphere has a temperature which characterizes the radiation that is emitted </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It has cooled since it was formed by more than 1000 to 2.73 degrees K</a:t>
            </a:r>
            <a:endParaRPr/>
          </a:p>
        </p:txBody>
      </p:sp>
      <p:sp>
        <p:nvSpPr>
          <p:cNvPr id="294" name="Google Shape;294;p21"/>
          <p:cNvSpPr txBox="1"/>
          <p:nvPr/>
        </p:nvSpPr>
        <p:spPr>
          <a:xfrm>
            <a:off x="1371600" y="0"/>
            <a:ext cx="7772400" cy="1311275"/>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Cosmic Microwave Background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22"/>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01" name="Google Shape;301;p22"/>
          <p:cNvSpPr txBox="1"/>
          <p:nvPr>
            <p:ph type="title"/>
          </p:nvPr>
        </p:nvSpPr>
        <p:spPr>
          <a:xfrm>
            <a:off x="2179637" y="217487"/>
            <a:ext cx="6735762" cy="7016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COBE</a:t>
            </a:r>
            <a:endParaRPr/>
          </a:p>
        </p:txBody>
      </p:sp>
      <p:sp>
        <p:nvSpPr>
          <p:cNvPr id="302" name="Google Shape;302;p22"/>
          <p:cNvSpPr txBox="1"/>
          <p:nvPr/>
        </p:nvSpPr>
        <p:spPr>
          <a:xfrm>
            <a:off x="1143000" y="1219200"/>
            <a:ext cx="4056062" cy="4575175"/>
          </a:xfrm>
          <a:prstGeom prst="rect">
            <a:avLst/>
          </a:prstGeom>
          <a:noFill/>
          <a:ln>
            <a:noFill/>
          </a:ln>
        </p:spPr>
        <p:txBody>
          <a:bodyPr anchorCtr="0" anchor="t" bIns="45700" lIns="91425" spcFirstLastPara="1" rIns="91425" wrap="square" tIns="45700">
            <a:spAutoFit/>
          </a:bodyPr>
          <a:lstStyle/>
          <a:p>
            <a:pPr indent="-152400" lvl="0" marL="0" marR="0" rtl="0" algn="l">
              <a:lnSpc>
                <a:spcPct val="9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  </a:t>
            </a:r>
            <a:r>
              <a:rPr b="0" i="0" lang="en-US" sz="2800" u="none">
                <a:solidFill>
                  <a:schemeClr val="dk2"/>
                </a:solidFill>
                <a:latin typeface="Arial"/>
                <a:ea typeface="Arial"/>
                <a:cs typeface="Arial"/>
                <a:sym typeface="Arial"/>
              </a:rPr>
              <a:t>3 instruments: FIRAS, DMR and DIRBE</a:t>
            </a:r>
            <a:endParaRPr b="0" i="0" sz="2800" u="none">
              <a:solidFill>
                <a:schemeClr val="dk1"/>
              </a:solidFill>
              <a:latin typeface="Arial"/>
              <a:ea typeface="Arial"/>
              <a:cs typeface="Arial"/>
              <a:sym typeface="Arial"/>
            </a:endParaRPr>
          </a:p>
          <a:p>
            <a:pPr indent="-177800" lvl="0" marL="0" marR="0" rtl="0" algn="l">
              <a:lnSpc>
                <a:spcPct val="90000"/>
              </a:lnSpc>
              <a:spcBef>
                <a:spcPts val="560"/>
              </a:spcBef>
              <a:spcAft>
                <a:spcPts val="0"/>
              </a:spcAft>
              <a:buClr>
                <a:srgbClr val="FFFF99"/>
              </a:buClr>
              <a:buSzPts val="2800"/>
              <a:buFont typeface="Arial"/>
              <a:buChar char="•"/>
            </a:pPr>
            <a:r>
              <a:rPr b="0" i="0" lang="en-US" sz="2800" u="none">
                <a:solidFill>
                  <a:srgbClr val="FFFF99"/>
                </a:solidFill>
                <a:latin typeface="Arial"/>
                <a:ea typeface="Arial"/>
                <a:cs typeface="Arial"/>
                <a:sym typeface="Arial"/>
              </a:rPr>
              <a:t> </a:t>
            </a:r>
            <a:r>
              <a:rPr b="0" i="0" lang="en-US" sz="2800" u="none">
                <a:solidFill>
                  <a:schemeClr val="dk1"/>
                </a:solidFill>
                <a:latin typeface="Arial"/>
                <a:ea typeface="Arial"/>
                <a:cs typeface="Arial"/>
                <a:sym typeface="Arial"/>
              </a:rPr>
              <a:t>Cryogens ran out on 9/ 21/ 90 ending observations by FIRAS and longer wavelengths of DIRBE </a:t>
            </a:r>
            <a:endParaRPr/>
          </a:p>
          <a:p>
            <a:pPr indent="-177800" lvl="0" marL="0" marR="0" rtl="0" algn="l">
              <a:lnSpc>
                <a:spcPct val="9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 DMR and the shorter  wavelengths of DIRBE operated until 11/23/93</a:t>
            </a:r>
            <a:endParaRPr/>
          </a:p>
          <a:p>
            <a:pPr indent="0" lvl="0" marL="0" marR="0" rtl="0" algn="l">
              <a:lnSpc>
                <a:spcPct val="100000"/>
              </a:lnSpc>
              <a:spcBef>
                <a:spcPts val="0"/>
              </a:spcBef>
              <a:spcAft>
                <a:spcPts val="0"/>
              </a:spcAft>
              <a:buNone/>
            </a:pPr>
            <a:r>
              <a:t/>
            </a:r>
            <a:endParaRPr b="0" i="0" sz="2800" u="none">
              <a:solidFill>
                <a:schemeClr val="dk1"/>
              </a:solidFill>
              <a:latin typeface="Arial"/>
              <a:ea typeface="Arial"/>
              <a:cs typeface="Arial"/>
              <a:sym typeface="Arial"/>
            </a:endParaRPr>
          </a:p>
        </p:txBody>
      </p:sp>
      <p:pic>
        <p:nvPicPr>
          <p:cNvPr id="303" name="Google Shape;303;p22"/>
          <p:cNvPicPr preferRelativeResize="0"/>
          <p:nvPr/>
        </p:nvPicPr>
        <p:blipFill rotWithShape="1">
          <a:blip r:embed="rId3">
            <a:alphaModFix/>
          </a:blip>
          <a:srcRect b="0" l="0" r="0" t="0"/>
          <a:stretch/>
        </p:blipFill>
        <p:spPr>
          <a:xfrm>
            <a:off x="5334000" y="1143000"/>
            <a:ext cx="3262312" cy="4891087"/>
          </a:xfrm>
          <a:prstGeom prst="rect">
            <a:avLst/>
          </a:prstGeom>
          <a:noFill/>
          <a:ln cap="flat" cmpd="sng" w="9525">
            <a:solidFill>
              <a:schemeClr val="dk2"/>
            </a:solidFill>
            <a:prstDash val="solid"/>
            <a:miter lim="800000"/>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23"/>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10" name="Google Shape;310;p23"/>
          <p:cNvSpPr txBox="1"/>
          <p:nvPr>
            <p:ph type="title"/>
          </p:nvPr>
        </p:nvSpPr>
        <p:spPr>
          <a:xfrm>
            <a:off x="2179637" y="217487"/>
            <a:ext cx="6735762" cy="7016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COBE data/FIRAS</a:t>
            </a:r>
            <a:endParaRPr/>
          </a:p>
        </p:txBody>
      </p:sp>
      <p:sp>
        <p:nvSpPr>
          <p:cNvPr id="311" name="Google Shape;311;p23"/>
          <p:cNvSpPr txBox="1"/>
          <p:nvPr/>
        </p:nvSpPr>
        <p:spPr>
          <a:xfrm>
            <a:off x="1600200" y="1066800"/>
            <a:ext cx="7332662" cy="476250"/>
          </a:xfrm>
          <a:prstGeom prst="rect">
            <a:avLst/>
          </a:prstGeom>
          <a:noFill/>
          <a:ln>
            <a:noFill/>
          </a:ln>
        </p:spPr>
        <p:txBody>
          <a:bodyPr anchorCtr="0" anchor="t" bIns="45700" lIns="91425" spcFirstLastPara="1" rIns="91425" wrap="square" tIns="45700">
            <a:spAutoFit/>
          </a:bodyPr>
          <a:lstStyle/>
          <a:p>
            <a:pPr indent="-152400" lvl="0" marL="0" marR="0" rtl="0" algn="l">
              <a:lnSpc>
                <a:spcPct val="9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  </a:t>
            </a:r>
            <a:r>
              <a:rPr b="0" i="0" lang="en-US" sz="2800" u="none">
                <a:solidFill>
                  <a:schemeClr val="dk1"/>
                </a:solidFill>
                <a:latin typeface="Arial"/>
                <a:ea typeface="Arial"/>
                <a:cs typeface="Arial"/>
                <a:sym typeface="Arial"/>
              </a:rPr>
              <a:t>Far InfraRed Absolute Spectrophotometer </a:t>
            </a:r>
            <a:endParaRPr/>
          </a:p>
        </p:txBody>
      </p:sp>
      <p:pic>
        <p:nvPicPr>
          <p:cNvPr descr="FIRAS Spectrum" id="312" name="Google Shape;312;p23"/>
          <p:cNvPicPr preferRelativeResize="0"/>
          <p:nvPr/>
        </p:nvPicPr>
        <p:blipFill rotWithShape="1">
          <a:blip r:embed="rId3">
            <a:alphaModFix/>
          </a:blip>
          <a:srcRect b="0" l="0" r="0" t="0"/>
          <a:stretch/>
        </p:blipFill>
        <p:spPr>
          <a:xfrm>
            <a:off x="2362200" y="1752600"/>
            <a:ext cx="5791200" cy="4294187"/>
          </a:xfrm>
          <a:prstGeom prst="rect">
            <a:avLst/>
          </a:prstGeom>
          <a:noFill/>
          <a:ln cap="flat" cmpd="sng" w="9525">
            <a:solidFill>
              <a:schemeClr val="dk2"/>
            </a:solidFill>
            <a:prstDash val="solid"/>
            <a:miter lim="800000"/>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24"/>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19" name="Google Shape;319;p24"/>
          <p:cNvSpPr txBox="1"/>
          <p:nvPr>
            <p:ph type="title"/>
          </p:nvPr>
        </p:nvSpPr>
        <p:spPr>
          <a:xfrm>
            <a:off x="2179637" y="217487"/>
            <a:ext cx="6735762" cy="7016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COBE DMR</a:t>
            </a:r>
            <a:endParaRPr/>
          </a:p>
        </p:txBody>
      </p:sp>
      <p:sp>
        <p:nvSpPr>
          <p:cNvPr id="320" name="Google Shape;320;p24"/>
          <p:cNvSpPr txBox="1"/>
          <p:nvPr/>
        </p:nvSpPr>
        <p:spPr>
          <a:xfrm>
            <a:off x="1371600" y="990600"/>
            <a:ext cx="6799262" cy="2270125"/>
          </a:xfrm>
          <a:prstGeom prst="rect">
            <a:avLst/>
          </a:prstGeom>
          <a:noFill/>
          <a:ln>
            <a:noFill/>
          </a:ln>
        </p:spPr>
        <p:txBody>
          <a:bodyPr anchorCtr="0" anchor="t" bIns="45700" lIns="91425" spcFirstLastPara="1" rIns="91425" wrap="square" tIns="45700">
            <a:spAutoFit/>
          </a:bodyPr>
          <a:lstStyle/>
          <a:p>
            <a:pPr indent="-177800" lvl="0" marL="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 </a:t>
            </a:r>
            <a:r>
              <a:rPr b="0" i="0" lang="en-US" sz="2400" u="none">
                <a:solidFill>
                  <a:schemeClr val="dk1"/>
                </a:solidFill>
                <a:latin typeface="Arial"/>
                <a:ea typeface="Arial"/>
                <a:cs typeface="Arial"/>
                <a:sym typeface="Arial"/>
              </a:rPr>
              <a:t> </a:t>
            </a:r>
            <a:r>
              <a:rPr b="0" i="0" lang="en-US" sz="2800" u="none">
                <a:solidFill>
                  <a:schemeClr val="dk1"/>
                </a:solidFill>
                <a:latin typeface="Arial"/>
                <a:ea typeface="Arial"/>
                <a:cs typeface="Arial"/>
                <a:sym typeface="Arial"/>
              </a:rPr>
              <a:t>Differential Microwave Radiometer</a:t>
            </a:r>
            <a:endParaRPr/>
          </a:p>
          <a:p>
            <a:pPr indent="-177800" lvl="0" marL="0" marR="0" rtl="0" algn="l">
              <a:lnSpc>
                <a:spcPct val="9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 3 different wavelengths</a:t>
            </a:r>
            <a:endParaRPr/>
          </a:p>
          <a:p>
            <a:pPr indent="-177800" lvl="0" marL="0" marR="0" rtl="0" algn="l">
              <a:lnSpc>
                <a:spcPct val="9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 2 antennae for each wavelength, 7 degree beam</a:t>
            </a:r>
            <a:endParaRPr/>
          </a:p>
          <a:p>
            <a:pPr indent="-177800" lvl="0" marL="0" marR="0" rtl="0" algn="l">
              <a:lnSpc>
                <a:spcPct val="9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 Pointed 60 degrees apart</a:t>
            </a:r>
            <a:endParaRPr/>
          </a:p>
        </p:txBody>
      </p:sp>
      <p:pic>
        <p:nvPicPr>
          <p:cNvPr id="321" name="Google Shape;321;p24"/>
          <p:cNvPicPr preferRelativeResize="0"/>
          <p:nvPr/>
        </p:nvPicPr>
        <p:blipFill rotWithShape="1">
          <a:blip r:embed="rId3">
            <a:alphaModFix/>
          </a:blip>
          <a:srcRect b="0" l="0" r="0" t="0"/>
          <a:stretch/>
        </p:blipFill>
        <p:spPr>
          <a:xfrm>
            <a:off x="4267200" y="3352800"/>
            <a:ext cx="4237037" cy="2825750"/>
          </a:xfrm>
          <a:prstGeom prst="rect">
            <a:avLst/>
          </a:prstGeom>
          <a:noFill/>
          <a:ln cap="flat" cmpd="sng" w="9525">
            <a:solidFill>
              <a:schemeClr val="dk2"/>
            </a:solidFill>
            <a:prstDash val="solid"/>
            <a:miter lim="800000"/>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25"/>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28" name="Google Shape;328;p25"/>
          <p:cNvSpPr txBox="1"/>
          <p:nvPr>
            <p:ph type="title"/>
          </p:nvPr>
        </p:nvSpPr>
        <p:spPr>
          <a:xfrm>
            <a:off x="2179637" y="217487"/>
            <a:ext cx="6735762" cy="7016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COBE data/DMR</a:t>
            </a:r>
            <a:endParaRPr/>
          </a:p>
        </p:txBody>
      </p:sp>
      <p:sp>
        <p:nvSpPr>
          <p:cNvPr id="329" name="Google Shape;329;p25"/>
          <p:cNvSpPr txBox="1"/>
          <p:nvPr/>
        </p:nvSpPr>
        <p:spPr>
          <a:xfrm>
            <a:off x="1066800" y="1219200"/>
            <a:ext cx="7467600" cy="476250"/>
          </a:xfrm>
          <a:prstGeom prst="rect">
            <a:avLst/>
          </a:prstGeom>
          <a:noFill/>
          <a:ln>
            <a:noFill/>
          </a:ln>
        </p:spPr>
        <p:txBody>
          <a:bodyPr anchorCtr="0" anchor="t" bIns="45700" lIns="91425" spcFirstLastPara="1" rIns="91425" wrap="square" tIns="45700">
            <a:spAutoFit/>
          </a:bodyPr>
          <a:lstStyle/>
          <a:p>
            <a:pPr indent="-152400" lvl="0" marL="0" marR="0" rtl="0" algn="l">
              <a:lnSpc>
                <a:spcPct val="9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  </a:t>
            </a:r>
            <a:r>
              <a:rPr b="0" i="0" lang="en-US" sz="2800" u="none">
                <a:solidFill>
                  <a:schemeClr val="dk1"/>
                </a:solidFill>
                <a:latin typeface="Arial"/>
                <a:ea typeface="Arial"/>
                <a:cs typeface="Arial"/>
                <a:sym typeface="Arial"/>
              </a:rPr>
              <a:t>Dipole due to movement of Solar System </a:t>
            </a:r>
            <a:endParaRPr/>
          </a:p>
        </p:txBody>
      </p:sp>
      <p:pic>
        <p:nvPicPr>
          <p:cNvPr id="330" name="Google Shape;330;p25"/>
          <p:cNvPicPr preferRelativeResize="0"/>
          <p:nvPr/>
        </p:nvPicPr>
        <p:blipFill rotWithShape="1">
          <a:blip r:embed="rId3">
            <a:alphaModFix/>
          </a:blip>
          <a:srcRect b="0" l="0" r="0" t="0"/>
          <a:stretch/>
        </p:blipFill>
        <p:spPr>
          <a:xfrm>
            <a:off x="1524000" y="1935162"/>
            <a:ext cx="6477000" cy="4319587"/>
          </a:xfrm>
          <a:prstGeom prst="rect">
            <a:avLst/>
          </a:prstGeom>
          <a:noFill/>
          <a:ln cap="flat" cmpd="sng" w="9525">
            <a:solidFill>
              <a:schemeClr val="dk2"/>
            </a:solidFill>
            <a:prstDash val="solid"/>
            <a:miter lim="800000"/>
            <a:headEnd len="sm" w="sm" type="none"/>
            <a:tailEnd len="sm" w="sm" type="none"/>
          </a:ln>
        </p:spPr>
      </p:pic>
      <p:grpSp>
        <p:nvGrpSpPr>
          <p:cNvPr id="331" name="Google Shape;331;p25"/>
          <p:cNvGrpSpPr/>
          <p:nvPr/>
        </p:nvGrpSpPr>
        <p:grpSpPr>
          <a:xfrm>
            <a:off x="6629400" y="2057400"/>
            <a:ext cx="2286000" cy="800100"/>
            <a:chOff x="4176" y="1296"/>
            <a:chExt cx="1440" cy="504"/>
          </a:xfrm>
        </p:grpSpPr>
        <p:sp>
          <p:nvSpPr>
            <p:cNvPr id="332" name="Google Shape;332;p25"/>
            <p:cNvSpPr txBox="1"/>
            <p:nvPr/>
          </p:nvSpPr>
          <p:spPr>
            <a:xfrm>
              <a:off x="4608" y="1296"/>
              <a:ext cx="1008"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warm</a:t>
              </a:r>
              <a:endParaRPr/>
            </a:p>
          </p:txBody>
        </p:sp>
        <p:cxnSp>
          <p:nvCxnSpPr>
            <p:cNvPr id="333" name="Google Shape;333;p25"/>
            <p:cNvCxnSpPr/>
            <p:nvPr/>
          </p:nvCxnSpPr>
          <p:spPr>
            <a:xfrm flipH="1">
              <a:off x="4176" y="1440"/>
              <a:ext cx="624" cy="360"/>
            </a:xfrm>
            <a:prstGeom prst="straightConnector1">
              <a:avLst/>
            </a:prstGeom>
            <a:noFill/>
            <a:ln cap="flat" cmpd="sng" w="28575">
              <a:solidFill>
                <a:schemeClr val="dk1"/>
              </a:solidFill>
              <a:prstDash val="solid"/>
              <a:miter lim="800000"/>
              <a:headEnd len="med" w="med" type="none"/>
              <a:tailEnd len="med" w="med" type="triangle"/>
            </a:ln>
          </p:spPr>
        </p:cxnSp>
      </p:grpSp>
      <p:grpSp>
        <p:nvGrpSpPr>
          <p:cNvPr id="334" name="Google Shape;334;p25"/>
          <p:cNvGrpSpPr/>
          <p:nvPr/>
        </p:nvGrpSpPr>
        <p:grpSpPr>
          <a:xfrm>
            <a:off x="1189037" y="5562600"/>
            <a:ext cx="1981200" cy="692150"/>
            <a:chOff x="816" y="3504"/>
            <a:chExt cx="1248" cy="436"/>
          </a:xfrm>
        </p:grpSpPr>
        <p:sp>
          <p:nvSpPr>
            <p:cNvPr id="335" name="Google Shape;335;p25"/>
            <p:cNvSpPr txBox="1"/>
            <p:nvPr/>
          </p:nvSpPr>
          <p:spPr>
            <a:xfrm>
              <a:off x="816" y="3652"/>
              <a:ext cx="768"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cool</a:t>
              </a:r>
              <a:endParaRPr/>
            </a:p>
          </p:txBody>
        </p:sp>
        <p:cxnSp>
          <p:nvCxnSpPr>
            <p:cNvPr id="336" name="Google Shape;336;p25"/>
            <p:cNvCxnSpPr/>
            <p:nvPr/>
          </p:nvCxnSpPr>
          <p:spPr>
            <a:xfrm flipH="1" rot="10800000">
              <a:off x="1373" y="3504"/>
              <a:ext cx="691" cy="288"/>
            </a:xfrm>
            <a:prstGeom prst="straightConnector1">
              <a:avLst/>
            </a:prstGeom>
            <a:noFill/>
            <a:ln cap="flat" cmpd="sng" w="28575">
              <a:solidFill>
                <a:schemeClr val="dk1"/>
              </a:solidFill>
              <a:prstDash val="solid"/>
              <a:miter lim="800000"/>
              <a:headEnd len="med" w="med" type="none"/>
              <a:tailEnd len="med" w="med" type="triangle"/>
            </a:ln>
          </p:spPr>
        </p:cxn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sp>
        <p:nvSpPr>
          <p:cNvPr id="342" name="Google Shape;342;p26"/>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43" name="Google Shape;343;p26"/>
          <p:cNvSpPr txBox="1"/>
          <p:nvPr>
            <p:ph type="title"/>
          </p:nvPr>
        </p:nvSpPr>
        <p:spPr>
          <a:xfrm>
            <a:off x="2179637" y="217487"/>
            <a:ext cx="6735762" cy="7016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COBE data/DMR</a:t>
            </a:r>
            <a:endParaRPr/>
          </a:p>
        </p:txBody>
      </p:sp>
      <p:sp>
        <p:nvSpPr>
          <p:cNvPr id="344" name="Google Shape;344;p26"/>
          <p:cNvSpPr txBox="1"/>
          <p:nvPr/>
        </p:nvSpPr>
        <p:spPr>
          <a:xfrm>
            <a:off x="1277937" y="1143000"/>
            <a:ext cx="6951662" cy="476250"/>
          </a:xfrm>
          <a:prstGeom prst="rect">
            <a:avLst/>
          </a:prstGeom>
          <a:noFill/>
          <a:ln>
            <a:noFill/>
          </a:ln>
        </p:spPr>
        <p:txBody>
          <a:bodyPr anchorCtr="0" anchor="t" bIns="45700" lIns="91425" spcFirstLastPara="1" rIns="91425" wrap="square" tIns="45700">
            <a:spAutoFit/>
          </a:bodyPr>
          <a:lstStyle/>
          <a:p>
            <a:pPr indent="-152400" lvl="0" marL="0" marR="0" rtl="0" algn="l">
              <a:lnSpc>
                <a:spcPct val="9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  </a:t>
            </a:r>
            <a:r>
              <a:rPr b="0" i="0" lang="en-US" sz="2800" u="none">
                <a:solidFill>
                  <a:schemeClr val="dk1"/>
                </a:solidFill>
                <a:latin typeface="Arial"/>
                <a:ea typeface="Arial"/>
                <a:cs typeface="Arial"/>
                <a:sym typeface="Arial"/>
              </a:rPr>
              <a:t>Dipole removed to show “wrinkles”</a:t>
            </a:r>
            <a:endParaRPr/>
          </a:p>
        </p:txBody>
      </p:sp>
      <p:pic>
        <p:nvPicPr>
          <p:cNvPr id="345" name="Google Shape;345;p26"/>
          <p:cNvPicPr preferRelativeResize="0"/>
          <p:nvPr/>
        </p:nvPicPr>
        <p:blipFill rotWithShape="1">
          <a:blip r:embed="rId3">
            <a:alphaModFix/>
          </a:blip>
          <a:srcRect b="0" l="0" r="0" t="0"/>
          <a:stretch/>
        </p:blipFill>
        <p:spPr>
          <a:xfrm>
            <a:off x="2179637" y="1833562"/>
            <a:ext cx="6126162" cy="4086225"/>
          </a:xfrm>
          <a:prstGeom prst="rect">
            <a:avLst/>
          </a:prstGeom>
          <a:noFill/>
          <a:ln cap="flat" cmpd="sng" w="9525">
            <a:solidFill>
              <a:schemeClr val="dk2"/>
            </a:solidFill>
            <a:prstDash val="solid"/>
            <a:miter lim="800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9"/>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82" name="Google Shape;82;p9"/>
          <p:cNvPicPr preferRelativeResize="0"/>
          <p:nvPr/>
        </p:nvPicPr>
        <p:blipFill rotWithShape="1">
          <a:blip r:embed="rId3">
            <a:alphaModFix/>
          </a:blip>
          <a:srcRect b="0" l="0" r="0" t="0"/>
          <a:stretch/>
        </p:blipFill>
        <p:spPr>
          <a:xfrm>
            <a:off x="2667000" y="304800"/>
            <a:ext cx="4724400" cy="3908425"/>
          </a:xfrm>
          <a:prstGeom prst="rect">
            <a:avLst/>
          </a:prstGeom>
          <a:noFill/>
          <a:ln>
            <a:noFill/>
          </a:ln>
        </p:spPr>
      </p:pic>
      <p:sp>
        <p:nvSpPr>
          <p:cNvPr id="83" name="Google Shape;83;p9"/>
          <p:cNvSpPr txBox="1"/>
          <p:nvPr>
            <p:ph type="title"/>
          </p:nvPr>
        </p:nvSpPr>
        <p:spPr>
          <a:xfrm>
            <a:off x="1676400" y="4343400"/>
            <a:ext cx="6934200" cy="16764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1"/>
              </a:buClr>
              <a:buSzPts val="4000"/>
              <a:buFont typeface="Times New Roman"/>
              <a:buNone/>
            </a:pPr>
            <a:r>
              <a:rPr b="1" i="0" lang="en-US" sz="4000" u="none">
                <a:solidFill>
                  <a:schemeClr val="dk1"/>
                </a:solidFill>
                <a:latin typeface="Times New Roman"/>
                <a:ea typeface="Times New Roman"/>
                <a:cs typeface="Times New Roman"/>
                <a:sym typeface="Times New Roman"/>
              </a:rPr>
              <a:t>National Aeronautics </a:t>
            </a:r>
            <a:br>
              <a:rPr b="1" i="0" lang="en-US" sz="4000" u="none">
                <a:solidFill>
                  <a:schemeClr val="dk1"/>
                </a:solidFill>
                <a:latin typeface="Times New Roman"/>
                <a:ea typeface="Times New Roman"/>
                <a:cs typeface="Times New Roman"/>
                <a:sym typeface="Times New Roman"/>
              </a:rPr>
            </a:br>
            <a:r>
              <a:rPr b="1" i="0" lang="en-US" sz="4000" u="none">
                <a:solidFill>
                  <a:schemeClr val="dk1"/>
                </a:solidFill>
                <a:latin typeface="Times New Roman"/>
                <a:ea typeface="Times New Roman"/>
                <a:cs typeface="Times New Roman"/>
                <a:sym typeface="Times New Roman"/>
              </a:rPr>
              <a:t>and </a:t>
            </a:r>
            <a:br>
              <a:rPr b="1" i="0" lang="en-US" sz="4000" u="none">
                <a:solidFill>
                  <a:schemeClr val="dk1"/>
                </a:solidFill>
                <a:latin typeface="Times New Roman"/>
                <a:ea typeface="Times New Roman"/>
                <a:cs typeface="Times New Roman"/>
                <a:sym typeface="Times New Roman"/>
              </a:rPr>
            </a:br>
            <a:r>
              <a:rPr b="1" i="0" lang="en-US" sz="4000" u="none">
                <a:solidFill>
                  <a:schemeClr val="dk1"/>
                </a:solidFill>
                <a:latin typeface="Times New Roman"/>
                <a:ea typeface="Times New Roman"/>
                <a:cs typeface="Times New Roman"/>
                <a:sym typeface="Times New Roman"/>
              </a:rPr>
              <a:t>Space Administration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27"/>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52" name="Google Shape;352;p27"/>
          <p:cNvSpPr txBox="1"/>
          <p:nvPr>
            <p:ph type="title"/>
          </p:nvPr>
        </p:nvSpPr>
        <p:spPr>
          <a:xfrm>
            <a:off x="2179637" y="217487"/>
            <a:ext cx="6735762" cy="7016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COBE data/DMR</a:t>
            </a:r>
            <a:endParaRPr/>
          </a:p>
        </p:txBody>
      </p:sp>
      <p:sp>
        <p:nvSpPr>
          <p:cNvPr id="353" name="Google Shape;353;p27"/>
          <p:cNvSpPr txBox="1"/>
          <p:nvPr/>
        </p:nvSpPr>
        <p:spPr>
          <a:xfrm>
            <a:off x="1277937" y="1143000"/>
            <a:ext cx="7561262" cy="860425"/>
          </a:xfrm>
          <a:prstGeom prst="rect">
            <a:avLst/>
          </a:prstGeom>
          <a:noFill/>
          <a:ln>
            <a:noFill/>
          </a:ln>
        </p:spPr>
        <p:txBody>
          <a:bodyPr anchorCtr="0" anchor="t" bIns="45700" lIns="91425" spcFirstLastPara="1" rIns="91425" wrap="square" tIns="45700">
            <a:spAutoFit/>
          </a:bodyPr>
          <a:lstStyle/>
          <a:p>
            <a:pPr indent="-152400" lvl="0" marL="0" marR="0" rtl="0" algn="l">
              <a:lnSpc>
                <a:spcPct val="9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  </a:t>
            </a:r>
            <a:r>
              <a:rPr b="0" i="0" lang="en-US" sz="2800" u="none">
                <a:solidFill>
                  <a:schemeClr val="dk1"/>
                </a:solidFill>
                <a:latin typeface="Arial"/>
                <a:ea typeface="Arial"/>
                <a:cs typeface="Arial"/>
                <a:sym typeface="Arial"/>
              </a:rPr>
              <a:t>Fluctuations in CMB seen by DMR are at the level of one part in 100,000</a:t>
            </a:r>
            <a:endParaRPr/>
          </a:p>
        </p:txBody>
      </p:sp>
      <p:pic>
        <p:nvPicPr>
          <p:cNvPr id="354" name="Google Shape;354;p27"/>
          <p:cNvPicPr preferRelativeResize="0"/>
          <p:nvPr/>
        </p:nvPicPr>
        <p:blipFill rotWithShape="1">
          <a:blip r:embed="rId3">
            <a:alphaModFix/>
          </a:blip>
          <a:srcRect b="0" l="0" r="0" t="0"/>
          <a:stretch/>
        </p:blipFill>
        <p:spPr>
          <a:xfrm>
            <a:off x="3810000" y="2590800"/>
            <a:ext cx="4967287" cy="3313112"/>
          </a:xfrm>
          <a:prstGeom prst="rect">
            <a:avLst/>
          </a:prstGeom>
          <a:noFill/>
          <a:ln cap="flat" cmpd="sng" w="9525">
            <a:solidFill>
              <a:schemeClr val="dk2"/>
            </a:solidFill>
            <a:prstDash val="solid"/>
            <a:miter lim="800000"/>
            <a:headEnd len="sm" w="sm" type="none"/>
            <a:tailEnd len="sm" w="sm" type="none"/>
          </a:ln>
        </p:spPr>
      </p:pic>
      <p:sp>
        <p:nvSpPr>
          <p:cNvPr id="355" name="Google Shape;355;p27"/>
          <p:cNvSpPr txBox="1"/>
          <p:nvPr/>
        </p:nvSpPr>
        <p:spPr>
          <a:xfrm>
            <a:off x="1143000" y="2743200"/>
            <a:ext cx="2455862" cy="26479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Blue spots mean greater density</a:t>
            </a:r>
            <a:endParaRPr/>
          </a:p>
          <a:p>
            <a:pPr indent="0" lvl="0" marL="0" marR="0" rtl="0" algn="ctr">
              <a:lnSpc>
                <a:spcPct val="100000"/>
              </a:lnSpc>
              <a:spcBef>
                <a:spcPts val="120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Red spots mean lesser density </a:t>
            </a:r>
            <a:endParaRPr/>
          </a:p>
          <a:p>
            <a:pPr indent="0" lvl="0" marL="0" marR="0" rtl="0" algn="ctr">
              <a:lnSpc>
                <a:spcPct val="100000"/>
              </a:lnSpc>
              <a:spcBef>
                <a:spcPts val="120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(in the early Universe)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28"/>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62" name="Google Shape;362;p28"/>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CMBR Fluctuations</a:t>
            </a:r>
            <a:endParaRPr/>
          </a:p>
        </p:txBody>
      </p:sp>
      <p:sp>
        <p:nvSpPr>
          <p:cNvPr id="363" name="Google Shape;363;p28"/>
          <p:cNvSpPr txBox="1"/>
          <p:nvPr>
            <p:ph idx="1" type="body"/>
          </p:nvPr>
        </p:nvSpPr>
        <p:spPr>
          <a:xfrm>
            <a:off x="1676400" y="1524000"/>
            <a:ext cx="7010400" cy="137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COBE measures the angular fluctuations on large scales, down to about L=16</a:t>
            </a:r>
            <a:endParaRPr/>
          </a:p>
        </p:txBody>
      </p:sp>
      <p:pic>
        <p:nvPicPr>
          <p:cNvPr id="364" name="Google Shape;364;p28"/>
          <p:cNvPicPr preferRelativeResize="0"/>
          <p:nvPr/>
        </p:nvPicPr>
        <p:blipFill rotWithShape="1">
          <a:blip r:embed="rId3">
            <a:alphaModFix/>
          </a:blip>
          <a:srcRect b="0" l="0" r="0" t="0"/>
          <a:stretch/>
        </p:blipFill>
        <p:spPr>
          <a:xfrm>
            <a:off x="1371600" y="3092450"/>
            <a:ext cx="7573962" cy="2174875"/>
          </a:xfrm>
          <a:prstGeom prst="rect">
            <a:avLst/>
          </a:prstGeom>
          <a:noFill/>
          <a:ln cap="flat" cmpd="sng" w="9525">
            <a:solidFill>
              <a:schemeClr val="dk2"/>
            </a:solidFill>
            <a:prstDash val="solid"/>
            <a:miter lim="800000"/>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29"/>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71" name="Google Shape;371;p29"/>
          <p:cNvSpPr txBox="1"/>
          <p:nvPr>
            <p:ph type="title"/>
          </p:nvPr>
        </p:nvSpPr>
        <p:spPr>
          <a:xfrm>
            <a:off x="838200" y="457200"/>
            <a:ext cx="77724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CMBR Fluctuations</a:t>
            </a:r>
            <a:endParaRPr/>
          </a:p>
        </p:txBody>
      </p:sp>
      <p:sp>
        <p:nvSpPr>
          <p:cNvPr id="372" name="Google Shape;372;p29"/>
          <p:cNvSpPr txBox="1"/>
          <p:nvPr>
            <p:ph idx="1" type="body"/>
          </p:nvPr>
        </p:nvSpPr>
        <p:spPr>
          <a:xfrm>
            <a:off x="1295400" y="1371600"/>
            <a:ext cx="7162800" cy="137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Determining the spectrum of fluctuations in the CMBR can directly differentiate between models of the Universe</a:t>
            </a:r>
            <a:endParaRPr/>
          </a:p>
        </p:txBody>
      </p:sp>
      <p:pic>
        <p:nvPicPr>
          <p:cNvPr id="373" name="Google Shape;373;p29"/>
          <p:cNvPicPr preferRelativeResize="0"/>
          <p:nvPr/>
        </p:nvPicPr>
        <p:blipFill rotWithShape="1">
          <a:blip r:embed="rId3">
            <a:alphaModFix/>
          </a:blip>
          <a:srcRect b="0" l="0" r="0" t="0"/>
          <a:stretch/>
        </p:blipFill>
        <p:spPr>
          <a:xfrm>
            <a:off x="4267200" y="2667000"/>
            <a:ext cx="4286250" cy="3292475"/>
          </a:xfrm>
          <a:prstGeom prst="rect">
            <a:avLst/>
          </a:prstGeom>
          <a:noFill/>
          <a:ln cap="flat" cmpd="sng" w="9525">
            <a:solidFill>
              <a:schemeClr val="dk2"/>
            </a:solidFill>
            <a:prstDash val="solid"/>
            <a:miter lim="800000"/>
            <a:headEnd len="sm" w="sm" type="none"/>
            <a:tailEnd len="sm" w="sm" type="none"/>
          </a:ln>
        </p:spPr>
      </p:pic>
      <p:sp>
        <p:nvSpPr>
          <p:cNvPr id="374" name="Google Shape;374;p29"/>
          <p:cNvSpPr txBox="1"/>
          <p:nvPr/>
        </p:nvSpPr>
        <p:spPr>
          <a:xfrm>
            <a:off x="2124075" y="4648200"/>
            <a:ext cx="1828800" cy="11874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Angular size of fluctuation</a:t>
            </a:r>
            <a:endParaRPr/>
          </a:p>
        </p:txBody>
      </p:sp>
      <p:cxnSp>
        <p:nvCxnSpPr>
          <p:cNvPr id="375" name="Google Shape;375;p29"/>
          <p:cNvCxnSpPr/>
          <p:nvPr/>
        </p:nvCxnSpPr>
        <p:spPr>
          <a:xfrm rot="10800000">
            <a:off x="1828800" y="5921375"/>
            <a:ext cx="2124075" cy="0"/>
          </a:xfrm>
          <a:prstGeom prst="straightConnector1">
            <a:avLst/>
          </a:prstGeom>
          <a:noFill/>
          <a:ln cap="flat" cmpd="sng" w="28575">
            <a:solidFill>
              <a:schemeClr val="dk1"/>
            </a:solidFill>
            <a:prstDash val="solid"/>
            <a:miter lim="800000"/>
            <a:headEnd len="med" w="med" type="triangle"/>
            <a:tailEnd len="med" w="med" type="none"/>
          </a:ln>
        </p:spPr>
      </p:cxnSp>
      <p:sp>
        <p:nvSpPr>
          <p:cNvPr id="376" name="Google Shape;376;p29"/>
          <p:cNvSpPr txBox="1"/>
          <p:nvPr/>
        </p:nvSpPr>
        <p:spPr>
          <a:xfrm>
            <a:off x="1676400" y="2743200"/>
            <a:ext cx="1925637"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How much power there is</a:t>
            </a:r>
            <a:endParaRPr/>
          </a:p>
        </p:txBody>
      </p:sp>
      <p:cxnSp>
        <p:nvCxnSpPr>
          <p:cNvPr id="377" name="Google Shape;377;p29"/>
          <p:cNvCxnSpPr/>
          <p:nvPr/>
        </p:nvCxnSpPr>
        <p:spPr>
          <a:xfrm rot="10800000">
            <a:off x="3962400" y="2743200"/>
            <a:ext cx="0" cy="1562100"/>
          </a:xfrm>
          <a:prstGeom prst="straightConnector1">
            <a:avLst/>
          </a:prstGeom>
          <a:noFill/>
          <a:ln cap="flat" cmpd="sng" w="28575">
            <a:solidFill>
              <a:srgbClr val="FFFF99"/>
            </a:solidFill>
            <a:prstDash val="solid"/>
            <a:miter lim="800000"/>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30"/>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83" name="Google Shape;383;p30"/>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BOOMERanG</a:t>
            </a:r>
            <a:endParaRPr/>
          </a:p>
        </p:txBody>
      </p:sp>
      <p:sp>
        <p:nvSpPr>
          <p:cNvPr id="384" name="Google Shape;384;p30"/>
          <p:cNvSpPr txBox="1"/>
          <p:nvPr>
            <p:ph idx="1" type="body"/>
          </p:nvPr>
        </p:nvSpPr>
        <p:spPr>
          <a:xfrm>
            <a:off x="1371600" y="1447800"/>
            <a:ext cx="7086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Balloon Observations Of Millimeter Extragalactic Radiation and Geophysics</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12 - 20 arc min resolution – about 35 times better than COBE</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Two flights: 1998/99 (10 days) and 1999/00</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Sensitive to temperature differences as small as 0.0001 degrees C</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Imaged 2.5% of entire sky</a:t>
            </a:r>
            <a:endParaRPr b="0" baseline="-25000" i="0" sz="2800" u="none">
              <a:solidFill>
                <a:schemeClr val="dk1"/>
              </a:solidFill>
              <a:latin typeface="Times New Roman"/>
              <a:ea typeface="Times New Roman"/>
              <a:cs typeface="Times New Roman"/>
              <a:sym typeface="Times New Roman"/>
            </a:endParaRPr>
          </a:p>
          <a:p>
            <a:pPr indent="-209550" lvl="0" marL="342900" marR="0" rtl="0" algn="l">
              <a:lnSpc>
                <a:spcPct val="100000"/>
              </a:lnSpc>
              <a:spcBef>
                <a:spcPts val="560"/>
              </a:spcBef>
              <a:spcAft>
                <a:spcPts val="0"/>
              </a:spcAft>
              <a:buClr>
                <a:schemeClr val="dk2"/>
              </a:buClr>
              <a:buSzPts val="2100"/>
              <a:buFont typeface="Arial"/>
              <a:buNone/>
            </a:pPr>
            <a:r>
              <a:t/>
            </a:r>
            <a:endParaRPr b="0" baseline="-25000" i="0" sz="2800" u="none">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sp>
        <p:nvSpPr>
          <p:cNvPr id="389" name="Google Shape;389;p31"/>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90" name="Google Shape;390;p31"/>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BOOMERanG vs.  COBE</a:t>
            </a:r>
            <a:endParaRPr/>
          </a:p>
        </p:txBody>
      </p:sp>
      <p:pic>
        <p:nvPicPr>
          <p:cNvPr id="391" name="Google Shape;391;p31"/>
          <p:cNvPicPr preferRelativeResize="0"/>
          <p:nvPr/>
        </p:nvPicPr>
        <p:blipFill rotWithShape="1">
          <a:blip r:embed="rId3">
            <a:alphaModFix/>
          </a:blip>
          <a:srcRect b="0" l="0" r="0" t="0"/>
          <a:stretch/>
        </p:blipFill>
        <p:spPr>
          <a:xfrm>
            <a:off x="1697037" y="1371600"/>
            <a:ext cx="6151562" cy="4752975"/>
          </a:xfrm>
          <a:prstGeom prst="rect">
            <a:avLst/>
          </a:prstGeom>
          <a:noFill/>
          <a:ln cap="flat" cmpd="sng" w="9525">
            <a:solidFill>
              <a:schemeClr val="folHlink"/>
            </a:solidFill>
            <a:prstDash val="solid"/>
            <a:miter lim="800000"/>
            <a:headEnd len="sm" w="sm" type="none"/>
            <a:tailEnd len="sm" w="sm" type="none"/>
          </a:ln>
        </p:spPr>
      </p:pic>
      <p:sp>
        <p:nvSpPr>
          <p:cNvPr id="392" name="Google Shape;392;p31"/>
          <p:cNvSpPr txBox="1"/>
          <p:nvPr/>
        </p:nvSpPr>
        <p:spPr>
          <a:xfrm>
            <a:off x="4556125" y="1600200"/>
            <a:ext cx="2606675" cy="822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1800 square degrees of sky</a:t>
            </a:r>
            <a:endParaRPr/>
          </a:p>
        </p:txBody>
      </p:sp>
      <p:grpSp>
        <p:nvGrpSpPr>
          <p:cNvPr id="393" name="Google Shape;393;p31"/>
          <p:cNvGrpSpPr/>
          <p:nvPr/>
        </p:nvGrpSpPr>
        <p:grpSpPr>
          <a:xfrm>
            <a:off x="1963737" y="5638800"/>
            <a:ext cx="5884862" cy="466725"/>
            <a:chOff x="1237" y="3552"/>
            <a:chExt cx="3707" cy="294"/>
          </a:xfrm>
        </p:grpSpPr>
        <p:sp>
          <p:nvSpPr>
            <p:cNvPr id="394" name="Google Shape;394;p31"/>
            <p:cNvSpPr txBox="1"/>
            <p:nvPr/>
          </p:nvSpPr>
          <p:spPr>
            <a:xfrm>
              <a:off x="1237" y="3552"/>
              <a:ext cx="794" cy="29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-300</a:t>
              </a:r>
              <a:r>
                <a:rPr b="0" i="0" lang="en-US" sz="2400" u="none">
                  <a:solidFill>
                    <a:srgbClr val="FFFF99"/>
                  </a:solidFill>
                  <a:latin typeface="Noto Sans Symbols"/>
                  <a:ea typeface="Noto Sans Symbols"/>
                  <a:cs typeface="Noto Sans Symbols"/>
                  <a:sym typeface="Noto Sans Symbols"/>
                </a:rPr>
                <a:t> μ</a:t>
              </a:r>
              <a:r>
                <a:rPr b="0" i="0" lang="en-US" sz="2400" u="none">
                  <a:solidFill>
                    <a:srgbClr val="FFFF99"/>
                  </a:solidFill>
                  <a:latin typeface="Arial"/>
                  <a:ea typeface="Arial"/>
                  <a:cs typeface="Arial"/>
                  <a:sym typeface="Arial"/>
                </a:rPr>
                <a:t>K</a:t>
              </a:r>
              <a:endParaRPr/>
            </a:p>
          </p:txBody>
        </p:sp>
        <p:sp>
          <p:nvSpPr>
            <p:cNvPr id="395" name="Google Shape;395;p31"/>
            <p:cNvSpPr txBox="1"/>
            <p:nvPr/>
          </p:nvSpPr>
          <p:spPr>
            <a:xfrm>
              <a:off x="4080" y="3555"/>
              <a:ext cx="864" cy="2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+300 </a:t>
              </a:r>
              <a:r>
                <a:rPr b="0" i="0" lang="en-US" sz="2400" u="none">
                  <a:solidFill>
                    <a:srgbClr val="FFFF99"/>
                  </a:solidFill>
                  <a:latin typeface="Noto Sans Symbols"/>
                  <a:ea typeface="Noto Sans Symbols"/>
                  <a:cs typeface="Noto Sans Symbols"/>
                  <a:sym typeface="Noto Sans Symbols"/>
                </a:rPr>
                <a:t>μ</a:t>
              </a:r>
              <a:r>
                <a:rPr b="0" i="0" lang="en-US" sz="2400" u="none">
                  <a:solidFill>
                    <a:srgbClr val="FFFF99"/>
                  </a:solidFill>
                  <a:latin typeface="Arial"/>
                  <a:ea typeface="Arial"/>
                  <a:cs typeface="Arial"/>
                  <a:sym typeface="Arial"/>
                </a:rPr>
                <a:t>K</a:t>
              </a:r>
              <a:endParaRPr/>
            </a:p>
          </p:txBody>
        </p:sp>
      </p:grpSp>
      <p:grpSp>
        <p:nvGrpSpPr>
          <p:cNvPr id="396" name="Google Shape;396;p31"/>
          <p:cNvGrpSpPr/>
          <p:nvPr/>
        </p:nvGrpSpPr>
        <p:grpSpPr>
          <a:xfrm>
            <a:off x="7391400" y="4724400"/>
            <a:ext cx="1447800" cy="685800"/>
            <a:chOff x="4656" y="2976"/>
            <a:chExt cx="912" cy="432"/>
          </a:xfrm>
        </p:grpSpPr>
        <p:sp>
          <p:nvSpPr>
            <p:cNvPr id="397" name="Google Shape;397;p31"/>
            <p:cNvSpPr txBox="1"/>
            <p:nvPr/>
          </p:nvSpPr>
          <p:spPr>
            <a:xfrm>
              <a:off x="4800" y="2976"/>
              <a:ext cx="768" cy="2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moon</a:t>
              </a:r>
              <a:endParaRPr/>
            </a:p>
          </p:txBody>
        </p:sp>
        <p:cxnSp>
          <p:nvCxnSpPr>
            <p:cNvPr id="398" name="Google Shape;398;p31"/>
            <p:cNvCxnSpPr/>
            <p:nvPr/>
          </p:nvCxnSpPr>
          <p:spPr>
            <a:xfrm flipH="1">
              <a:off x="4656" y="3120"/>
              <a:ext cx="288" cy="288"/>
            </a:xfrm>
            <a:prstGeom prst="straightConnector1">
              <a:avLst/>
            </a:prstGeom>
            <a:noFill/>
            <a:ln cap="flat" cmpd="sng" w="28575">
              <a:solidFill>
                <a:schemeClr val="lt2"/>
              </a:solidFill>
              <a:prstDash val="solid"/>
              <a:miter lim="800000"/>
              <a:headEnd len="med" w="med" type="none"/>
              <a:tailEnd len="med" w="med" type="triangl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 name="Shape 402"/>
        <p:cNvGrpSpPr/>
        <p:nvPr/>
      </p:nvGrpSpPr>
      <p:grpSpPr>
        <a:xfrm>
          <a:off x="0" y="0"/>
          <a:ext cx="0" cy="0"/>
          <a:chOff x="0" y="0"/>
          <a:chExt cx="0" cy="0"/>
        </a:xfrm>
      </p:grpSpPr>
      <p:sp>
        <p:nvSpPr>
          <p:cNvPr id="403" name="Google Shape;403;p32"/>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04" name="Google Shape;404;p32"/>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BOOMERanG 1998 Data</a:t>
            </a:r>
            <a:endParaRPr/>
          </a:p>
        </p:txBody>
      </p:sp>
      <p:sp>
        <p:nvSpPr>
          <p:cNvPr id="405" name="Google Shape;405;p32"/>
          <p:cNvSpPr txBox="1"/>
          <p:nvPr>
            <p:ph idx="1" type="body"/>
          </p:nvPr>
        </p:nvSpPr>
        <p:spPr>
          <a:xfrm>
            <a:off x="685800" y="1449387"/>
            <a:ext cx="35814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What the fluctuations would look like to scale on the real sky above the BOOMERanG balloon launch facilities</a:t>
            </a:r>
            <a:endParaRPr/>
          </a:p>
        </p:txBody>
      </p:sp>
      <p:pic>
        <p:nvPicPr>
          <p:cNvPr id="406" name="Google Shape;406;p32"/>
          <p:cNvPicPr preferRelativeResize="0"/>
          <p:nvPr/>
        </p:nvPicPr>
        <p:blipFill rotWithShape="1">
          <a:blip r:embed="rId3">
            <a:alphaModFix/>
          </a:blip>
          <a:srcRect b="0" l="0" r="0" t="0"/>
          <a:stretch/>
        </p:blipFill>
        <p:spPr>
          <a:xfrm>
            <a:off x="4556125" y="1452562"/>
            <a:ext cx="3525837" cy="4413250"/>
          </a:xfrm>
          <a:prstGeom prst="rect">
            <a:avLst/>
          </a:prstGeom>
          <a:noFill/>
          <a:ln cap="flat" cmpd="sng" w="9525">
            <a:solidFill>
              <a:srgbClr val="FFCC00"/>
            </a:solidFill>
            <a:prstDash val="solid"/>
            <a:miter lim="800000"/>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33"/>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12" name="Google Shape;412;p33"/>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Microwave Anistropy Probe</a:t>
            </a:r>
            <a:endParaRPr/>
          </a:p>
        </p:txBody>
      </p:sp>
      <p:sp>
        <p:nvSpPr>
          <p:cNvPr id="413" name="Google Shape;413;p33"/>
          <p:cNvSpPr txBox="1"/>
          <p:nvPr>
            <p:ph idx="1" type="body"/>
          </p:nvPr>
        </p:nvSpPr>
        <p:spPr>
          <a:xfrm>
            <a:off x="1447800" y="1447800"/>
            <a:ext cx="35814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L2 is one of the 3 semi-stable points in the Earth-Sun binary system</a:t>
            </a:r>
            <a:endParaRPr/>
          </a:p>
          <a:p>
            <a:pPr indent="-342900" lvl="0" marL="342900" marR="0" rtl="0" algn="l">
              <a:lnSpc>
                <a:spcPct val="9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Another body can orbit at this point at a fixed distance from the Earth and the Sun with corrections every 23 days</a:t>
            </a:r>
            <a:endParaRPr/>
          </a:p>
        </p:txBody>
      </p:sp>
      <p:pic>
        <p:nvPicPr>
          <p:cNvPr descr="Lagrange Points" id="414" name="Google Shape;414;p33"/>
          <p:cNvPicPr preferRelativeResize="0"/>
          <p:nvPr/>
        </p:nvPicPr>
        <p:blipFill rotWithShape="1">
          <a:blip r:embed="rId3">
            <a:alphaModFix/>
          </a:blip>
          <a:srcRect b="0" l="0" r="0" t="0"/>
          <a:stretch/>
        </p:blipFill>
        <p:spPr>
          <a:xfrm>
            <a:off x="5029200" y="1905000"/>
            <a:ext cx="3810000" cy="3001962"/>
          </a:xfrm>
          <a:prstGeom prst="rect">
            <a:avLst/>
          </a:prstGeom>
          <a:noFill/>
          <a:ln cap="flat" cmpd="sng" w="9525">
            <a:solidFill>
              <a:schemeClr val="dk2"/>
            </a:solidFill>
            <a:prstDash val="solid"/>
            <a:miter lim="800000"/>
            <a:headEnd len="sm" w="sm" type="none"/>
            <a:tailEnd len="sm" w="sm" type="none"/>
          </a:ln>
        </p:spPr>
      </p:pic>
      <p:sp>
        <p:nvSpPr>
          <p:cNvPr id="415" name="Google Shape;415;p33"/>
          <p:cNvSpPr txBox="1"/>
          <p:nvPr/>
        </p:nvSpPr>
        <p:spPr>
          <a:xfrm>
            <a:off x="5257800" y="5181600"/>
            <a:ext cx="3505200" cy="1004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MAP launched 6/30/01</a:t>
            </a:r>
            <a:endParaRPr/>
          </a:p>
          <a:p>
            <a:pPr indent="0" lvl="0" marL="0" marR="0" rtl="0" algn="l">
              <a:lnSpc>
                <a:spcPct val="100000"/>
              </a:lnSpc>
              <a:spcBef>
                <a:spcPts val="120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Reached L2 10/1/01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 name="Shape 419"/>
        <p:cNvGrpSpPr/>
        <p:nvPr/>
      </p:nvGrpSpPr>
      <p:grpSpPr>
        <a:xfrm>
          <a:off x="0" y="0"/>
          <a:ext cx="0" cy="0"/>
          <a:chOff x="0" y="0"/>
          <a:chExt cx="0" cy="0"/>
        </a:xfrm>
      </p:grpSpPr>
      <p:sp>
        <p:nvSpPr>
          <p:cNvPr id="420" name="Google Shape;420;p34"/>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21" name="Google Shape;421;p34"/>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Microwave Anistropy Probe</a:t>
            </a:r>
            <a:endParaRPr/>
          </a:p>
        </p:txBody>
      </p:sp>
      <p:pic>
        <p:nvPicPr>
          <p:cNvPr id="422" name="Google Shape;422;p34"/>
          <p:cNvPicPr preferRelativeResize="0"/>
          <p:nvPr/>
        </p:nvPicPr>
        <p:blipFill rotWithShape="1">
          <a:blip r:embed="rId3">
            <a:alphaModFix/>
          </a:blip>
          <a:srcRect b="6422" l="0" r="0" t="18406"/>
          <a:stretch/>
        </p:blipFill>
        <p:spPr>
          <a:xfrm>
            <a:off x="1524000" y="1828800"/>
            <a:ext cx="6934200" cy="4029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p35"/>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28" name="Google Shape;428;p35"/>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Microwave Anistropy Probe</a:t>
            </a:r>
            <a:endParaRPr/>
          </a:p>
        </p:txBody>
      </p:sp>
      <p:grpSp>
        <p:nvGrpSpPr>
          <p:cNvPr id="429" name="Google Shape;429;p35"/>
          <p:cNvGrpSpPr/>
          <p:nvPr/>
        </p:nvGrpSpPr>
        <p:grpSpPr>
          <a:xfrm>
            <a:off x="685800" y="1484312"/>
            <a:ext cx="7650162" cy="1944687"/>
            <a:chOff x="432" y="935"/>
            <a:chExt cx="4819" cy="1225"/>
          </a:xfrm>
        </p:grpSpPr>
        <p:pic>
          <p:nvPicPr>
            <p:cNvPr descr="MAP sky simulation" id="430" name="Google Shape;430;p35"/>
            <p:cNvPicPr preferRelativeResize="0"/>
            <p:nvPr/>
          </p:nvPicPr>
          <p:blipFill rotWithShape="1">
            <a:blip r:embed="rId3">
              <a:alphaModFix/>
            </a:blip>
            <a:srcRect b="0" l="0" r="0" t="0"/>
            <a:stretch/>
          </p:blipFill>
          <p:spPr>
            <a:xfrm>
              <a:off x="432" y="935"/>
              <a:ext cx="2448" cy="1225"/>
            </a:xfrm>
            <a:prstGeom prst="rect">
              <a:avLst/>
            </a:prstGeom>
            <a:noFill/>
            <a:ln>
              <a:noFill/>
            </a:ln>
          </p:spPr>
        </p:pic>
        <p:sp>
          <p:nvSpPr>
            <p:cNvPr id="431" name="Google Shape;431;p35"/>
            <p:cNvSpPr txBox="1"/>
            <p:nvPr/>
          </p:nvSpPr>
          <p:spPr>
            <a:xfrm>
              <a:off x="3264" y="1194"/>
              <a:ext cx="1987" cy="5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Dipole as predicted byi MAP simulations</a:t>
              </a:r>
              <a:endParaRPr/>
            </a:p>
          </p:txBody>
        </p:sp>
      </p:grpSp>
      <p:grpSp>
        <p:nvGrpSpPr>
          <p:cNvPr id="432" name="Google Shape;432;p35"/>
          <p:cNvGrpSpPr/>
          <p:nvPr/>
        </p:nvGrpSpPr>
        <p:grpSpPr>
          <a:xfrm>
            <a:off x="685800" y="3429000"/>
            <a:ext cx="8153400" cy="1997075"/>
            <a:chOff x="432" y="2160"/>
            <a:chExt cx="5136" cy="1258"/>
          </a:xfrm>
        </p:grpSpPr>
        <p:pic>
          <p:nvPicPr>
            <p:cNvPr descr="MAP sky simulation" id="433" name="Google Shape;433;p35"/>
            <p:cNvPicPr preferRelativeResize="0"/>
            <p:nvPr/>
          </p:nvPicPr>
          <p:blipFill rotWithShape="1">
            <a:blip r:embed="rId4">
              <a:alphaModFix/>
            </a:blip>
            <a:srcRect b="0" l="0" r="0" t="0"/>
            <a:stretch/>
          </p:blipFill>
          <p:spPr>
            <a:xfrm>
              <a:off x="3053" y="2160"/>
              <a:ext cx="2515" cy="1258"/>
            </a:xfrm>
            <a:prstGeom prst="rect">
              <a:avLst/>
            </a:prstGeom>
            <a:noFill/>
            <a:ln>
              <a:noFill/>
            </a:ln>
          </p:spPr>
        </p:pic>
        <p:sp>
          <p:nvSpPr>
            <p:cNvPr id="434" name="Google Shape;434;p35"/>
            <p:cNvSpPr txBox="1"/>
            <p:nvPr/>
          </p:nvSpPr>
          <p:spPr>
            <a:xfrm>
              <a:off x="432" y="2415"/>
              <a:ext cx="2208" cy="7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Fluctuations as predicted by MAP simulations</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8" name="Shape 438"/>
        <p:cNvGrpSpPr/>
        <p:nvPr/>
      </p:nvGrpSpPr>
      <p:grpSpPr>
        <a:xfrm>
          <a:off x="0" y="0"/>
          <a:ext cx="0" cy="0"/>
          <a:chOff x="0" y="0"/>
          <a:chExt cx="0" cy="0"/>
        </a:xfrm>
      </p:grpSpPr>
      <p:sp>
        <p:nvSpPr>
          <p:cNvPr id="439" name="Google Shape;439;p36"/>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40" name="Google Shape;440;p36"/>
          <p:cNvSpPr txBox="1"/>
          <p:nvPr>
            <p:ph type="title"/>
          </p:nvPr>
        </p:nvSpPr>
        <p:spPr>
          <a:xfrm>
            <a:off x="914400" y="0"/>
            <a:ext cx="77724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MAP limits</a:t>
            </a:r>
            <a:endParaRPr/>
          </a:p>
        </p:txBody>
      </p:sp>
      <p:sp>
        <p:nvSpPr>
          <p:cNvPr id="441" name="Google Shape;441;p36"/>
          <p:cNvSpPr txBox="1"/>
          <p:nvPr>
            <p:ph idx="1" type="body"/>
          </p:nvPr>
        </p:nvSpPr>
        <p:spPr>
          <a:xfrm>
            <a:off x="1219200" y="685800"/>
            <a:ext cx="211455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MAP  will have error bars as shown in yellow, improving data until about L</a:t>
            </a:r>
            <a:r>
              <a:rPr b="0" baseline="-25000" i="0" lang="en-US" sz="2800" u="none">
                <a:solidFill>
                  <a:schemeClr val="dk1"/>
                </a:solidFill>
                <a:latin typeface="Times New Roman"/>
                <a:ea typeface="Times New Roman"/>
                <a:cs typeface="Times New Roman"/>
                <a:sym typeface="Times New Roman"/>
              </a:rPr>
              <a:t>eff</a:t>
            </a:r>
            <a:r>
              <a:rPr b="0" i="0" lang="en-US" sz="2800" u="none">
                <a:solidFill>
                  <a:schemeClr val="dk1"/>
                </a:solidFill>
                <a:latin typeface="Times New Roman"/>
                <a:ea typeface="Times New Roman"/>
                <a:cs typeface="Times New Roman"/>
                <a:sym typeface="Times New Roman"/>
              </a:rPr>
              <a:t> = l000</a:t>
            </a:r>
            <a:endParaRPr/>
          </a:p>
        </p:txBody>
      </p:sp>
      <p:pic>
        <p:nvPicPr>
          <p:cNvPr id="442" name="Google Shape;442;p36"/>
          <p:cNvPicPr preferRelativeResize="0"/>
          <p:nvPr/>
        </p:nvPicPr>
        <p:blipFill rotWithShape="1">
          <a:blip r:embed="rId3">
            <a:alphaModFix/>
          </a:blip>
          <a:srcRect b="0" l="0" r="0" t="0"/>
          <a:stretch/>
        </p:blipFill>
        <p:spPr>
          <a:xfrm>
            <a:off x="3429000" y="914400"/>
            <a:ext cx="5410200" cy="4079875"/>
          </a:xfrm>
          <a:prstGeom prst="rect">
            <a:avLst/>
          </a:prstGeom>
          <a:noFill/>
          <a:ln>
            <a:noFill/>
          </a:ln>
        </p:spPr>
      </p:pic>
      <p:sp>
        <p:nvSpPr>
          <p:cNvPr id="443" name="Google Shape;443;p36"/>
          <p:cNvSpPr txBox="1"/>
          <p:nvPr/>
        </p:nvSpPr>
        <p:spPr>
          <a:xfrm>
            <a:off x="1295400" y="5334000"/>
            <a:ext cx="7391400" cy="531812"/>
          </a:xfrm>
          <a:prstGeom prst="rect">
            <a:avLst/>
          </a:prstGeom>
          <a:no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First MAP data release expected 01/03!!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0"/>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89" name="Google Shape;89;p10"/>
          <p:cNvPicPr preferRelativeResize="0"/>
          <p:nvPr/>
        </p:nvPicPr>
        <p:blipFill rotWithShape="1">
          <a:blip r:embed="rId3">
            <a:alphaModFix/>
          </a:blip>
          <a:srcRect b="0" l="0" r="0" t="0"/>
          <a:stretch/>
        </p:blipFill>
        <p:spPr>
          <a:xfrm>
            <a:off x="2667000" y="304800"/>
            <a:ext cx="4724400" cy="3908425"/>
          </a:xfrm>
          <a:prstGeom prst="rect">
            <a:avLst/>
          </a:prstGeom>
          <a:noFill/>
          <a:ln>
            <a:noFill/>
          </a:ln>
        </p:spPr>
      </p:pic>
      <p:sp>
        <p:nvSpPr>
          <p:cNvPr id="90" name="Google Shape;90;p10"/>
          <p:cNvSpPr txBox="1"/>
          <p:nvPr>
            <p:ph type="title"/>
          </p:nvPr>
        </p:nvSpPr>
        <p:spPr>
          <a:xfrm>
            <a:off x="1676400" y="4343400"/>
            <a:ext cx="6934200" cy="1676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Clr>
                <a:schemeClr val="dk1"/>
              </a:buClr>
              <a:buSzPts val="4000"/>
              <a:buFont typeface="Times New Roman"/>
              <a:buNone/>
            </a:pPr>
            <a:br>
              <a:rPr b="1" i="0" lang="en-US" sz="4000" u="none">
                <a:solidFill>
                  <a:schemeClr val="dk1"/>
                </a:solidFill>
                <a:latin typeface="Times New Roman"/>
                <a:ea typeface="Times New Roman"/>
                <a:cs typeface="Times New Roman"/>
                <a:sym typeface="Times New Roman"/>
              </a:rPr>
            </a:br>
            <a:r>
              <a:rPr b="1" i="0" lang="en-US" sz="4000" u="none">
                <a:solidFill>
                  <a:schemeClr val="dk1"/>
                </a:solidFill>
                <a:latin typeface="Times New Roman"/>
                <a:ea typeface="Times New Roman"/>
                <a:cs typeface="Times New Roman"/>
                <a:sym typeface="Times New Roman"/>
              </a:rPr>
              <a:t> </a:t>
            </a:r>
            <a:br>
              <a:rPr b="1" i="0" lang="en-US" sz="4000" u="none">
                <a:solidFill>
                  <a:schemeClr val="dk1"/>
                </a:solidFill>
                <a:latin typeface="Times New Roman"/>
                <a:ea typeface="Times New Roman"/>
                <a:cs typeface="Times New Roman"/>
                <a:sym typeface="Times New Roman"/>
              </a:rPr>
            </a:br>
            <a:r>
              <a:rPr b="1" i="0" lang="en-US" sz="4000" u="none">
                <a:solidFill>
                  <a:schemeClr val="dk1"/>
                </a:solidFill>
                <a:latin typeface="Times New Roman"/>
                <a:ea typeface="Times New Roman"/>
                <a:cs typeface="Times New Roman"/>
                <a:sym typeface="Times New Roman"/>
              </a:rPr>
              <a:t>        Space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37"/>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49" name="Google Shape;449;p37"/>
          <p:cNvSpPr txBox="1"/>
          <p:nvPr>
            <p:ph type="title"/>
          </p:nvPr>
        </p:nvSpPr>
        <p:spPr>
          <a:xfrm>
            <a:off x="838200" y="1524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X-ray Astronomy – a brief history</a:t>
            </a:r>
            <a:endParaRPr/>
          </a:p>
        </p:txBody>
      </p:sp>
      <p:sp>
        <p:nvSpPr>
          <p:cNvPr id="450" name="Google Shape;450;p37"/>
          <p:cNvSpPr txBox="1"/>
          <p:nvPr>
            <p:ph idx="1" type="body"/>
          </p:nvPr>
        </p:nvSpPr>
        <p:spPr>
          <a:xfrm>
            <a:off x="838200" y="1524000"/>
            <a:ext cx="8001000" cy="228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Began in 1962 with the discovery of first extra-solar X-ray source in a rocket flight by Giacconi et al. (Sco X-1)</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First satellite was SAS-A aka </a:t>
            </a:r>
            <a:r>
              <a:rPr b="0" i="1" lang="en-US" sz="2800" u="none">
                <a:solidFill>
                  <a:schemeClr val="dk1"/>
                </a:solidFill>
                <a:latin typeface="Times New Roman"/>
                <a:ea typeface="Times New Roman"/>
                <a:cs typeface="Times New Roman"/>
                <a:sym typeface="Times New Roman"/>
              </a:rPr>
              <a:t>Uhuru </a:t>
            </a:r>
            <a:r>
              <a:rPr b="0" i="0" lang="en-US" sz="2800" u="none">
                <a:solidFill>
                  <a:schemeClr val="dk1"/>
                </a:solidFill>
                <a:latin typeface="Times New Roman"/>
                <a:ea typeface="Times New Roman"/>
                <a:cs typeface="Times New Roman"/>
                <a:sym typeface="Times New Roman"/>
              </a:rPr>
              <a:t>(1970-3)</a:t>
            </a:r>
            <a:endParaRPr/>
          </a:p>
        </p:txBody>
      </p:sp>
      <p:pic>
        <p:nvPicPr>
          <p:cNvPr descr="A19761823000d.jpg (41101 bytes)" id="451" name="Google Shape;451;p37"/>
          <p:cNvPicPr preferRelativeResize="0"/>
          <p:nvPr/>
        </p:nvPicPr>
        <p:blipFill rotWithShape="1">
          <a:blip r:embed="rId3">
            <a:alphaModFix/>
          </a:blip>
          <a:srcRect b="0" l="0" r="0" t="0"/>
          <a:stretch/>
        </p:blipFill>
        <p:spPr>
          <a:xfrm>
            <a:off x="1524000" y="3581400"/>
            <a:ext cx="6286500" cy="2925762"/>
          </a:xfrm>
          <a:prstGeom prst="rect">
            <a:avLst/>
          </a:prstGeom>
          <a:noFill/>
          <a:ln>
            <a:noFill/>
          </a:ln>
        </p:spPr>
      </p:pic>
      <p:sp>
        <p:nvSpPr>
          <p:cNvPr id="452" name="Google Shape;452;p37"/>
          <p:cNvSpPr txBox="1"/>
          <p:nvPr/>
        </p:nvSpPr>
        <p:spPr>
          <a:xfrm>
            <a:off x="5486400" y="4343400"/>
            <a:ext cx="990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Uhuru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38"/>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58" name="Google Shape;458;p38"/>
          <p:cNvSpPr txBox="1"/>
          <p:nvPr>
            <p:ph type="title"/>
          </p:nvPr>
        </p:nvSpPr>
        <p:spPr>
          <a:xfrm>
            <a:off x="990600" y="0"/>
            <a:ext cx="7772400" cy="9144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X-ray Astronomy</a:t>
            </a:r>
            <a:endParaRPr/>
          </a:p>
        </p:txBody>
      </p:sp>
      <p:sp>
        <p:nvSpPr>
          <p:cNvPr id="459" name="Google Shape;459;p38"/>
          <p:cNvSpPr txBox="1"/>
          <p:nvPr>
            <p:ph idx="1" type="body"/>
          </p:nvPr>
        </p:nvSpPr>
        <p:spPr>
          <a:xfrm>
            <a:off x="990600" y="1066800"/>
            <a:ext cx="8001000" cy="44386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First imaging X-ray satellite was Einstein Observatory (1978-81)</a:t>
            </a:r>
            <a:endParaRPr/>
          </a:p>
          <a:p>
            <a:pPr indent="-342900" lvl="0" marL="342900" marR="0" rtl="0" algn="l">
              <a:lnSpc>
                <a:spcPct val="100000"/>
              </a:lnSpc>
              <a:spcBef>
                <a:spcPts val="64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Currently in orbit: RXTE, Chandra and XMM-Newton (ESA/NASA)</a:t>
            </a:r>
            <a:endParaRPr/>
          </a:p>
        </p:txBody>
      </p:sp>
      <p:pic>
        <p:nvPicPr>
          <p:cNvPr id="460" name="Google Shape;460;p38"/>
          <p:cNvPicPr preferRelativeResize="0"/>
          <p:nvPr/>
        </p:nvPicPr>
        <p:blipFill rotWithShape="1">
          <a:blip r:embed="rId3">
            <a:alphaModFix/>
          </a:blip>
          <a:srcRect b="0" l="0" r="0" t="0"/>
          <a:stretch/>
        </p:blipFill>
        <p:spPr>
          <a:xfrm>
            <a:off x="1295400" y="3810000"/>
            <a:ext cx="1974850" cy="2552700"/>
          </a:xfrm>
          <a:prstGeom prst="rect">
            <a:avLst/>
          </a:prstGeom>
          <a:noFill/>
          <a:ln>
            <a:noFill/>
          </a:ln>
        </p:spPr>
      </p:pic>
      <p:pic>
        <p:nvPicPr>
          <p:cNvPr id="461" name="Google Shape;461;p38"/>
          <p:cNvPicPr preferRelativeResize="0"/>
          <p:nvPr/>
        </p:nvPicPr>
        <p:blipFill rotWithShape="1">
          <a:blip r:embed="rId4">
            <a:alphaModFix/>
          </a:blip>
          <a:srcRect b="0" l="0" r="0" t="0"/>
          <a:stretch/>
        </p:blipFill>
        <p:spPr>
          <a:xfrm>
            <a:off x="3886200" y="3886200"/>
            <a:ext cx="4191000" cy="1893887"/>
          </a:xfrm>
          <a:prstGeom prst="rect">
            <a:avLst/>
          </a:prstGeom>
          <a:noFill/>
          <a:ln>
            <a:noFill/>
          </a:ln>
        </p:spPr>
      </p:pic>
      <p:sp>
        <p:nvSpPr>
          <p:cNvPr id="462" name="Google Shape;462;p38"/>
          <p:cNvSpPr txBox="1"/>
          <p:nvPr/>
        </p:nvSpPr>
        <p:spPr>
          <a:xfrm>
            <a:off x="1524000" y="3962400"/>
            <a:ext cx="1371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Einstein</a:t>
            </a:r>
            <a:endParaRPr/>
          </a:p>
        </p:txBody>
      </p:sp>
      <p:sp>
        <p:nvSpPr>
          <p:cNvPr id="463" name="Google Shape;463;p38"/>
          <p:cNvSpPr txBox="1"/>
          <p:nvPr/>
        </p:nvSpPr>
        <p:spPr>
          <a:xfrm>
            <a:off x="5181600" y="5943600"/>
            <a:ext cx="2133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Chandra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
        <p:nvSpPr>
          <p:cNvPr id="468" name="Google Shape;468;p39"/>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69" name="Google Shape;469;p39"/>
          <p:cNvSpPr txBox="1"/>
          <p:nvPr>
            <p:ph type="title"/>
          </p:nvPr>
        </p:nvSpPr>
        <p:spPr>
          <a:xfrm>
            <a:off x="990600" y="0"/>
            <a:ext cx="7772400" cy="762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X-ray Sourcery</a:t>
            </a:r>
            <a:endParaRPr/>
          </a:p>
        </p:txBody>
      </p:sp>
      <p:sp>
        <p:nvSpPr>
          <p:cNvPr id="470" name="Google Shape;470;p39"/>
          <p:cNvSpPr txBox="1"/>
          <p:nvPr>
            <p:ph idx="1" type="body"/>
          </p:nvPr>
        </p:nvSpPr>
        <p:spPr>
          <a:xfrm>
            <a:off x="1371600" y="990600"/>
            <a:ext cx="73914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Earliest source was Sun – corona and flares </a:t>
            </a:r>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Then neutron stars and black holes in accreting binaries were discovered to be strong x-ray emitters – 10 orders of magnitude greater!</a:t>
            </a:r>
            <a:endParaRPr/>
          </a:p>
        </p:txBody>
      </p:sp>
      <p:pic>
        <p:nvPicPr>
          <p:cNvPr id="471" name="Google Shape;471;p39"/>
          <p:cNvPicPr preferRelativeResize="0"/>
          <p:nvPr/>
        </p:nvPicPr>
        <p:blipFill rotWithShape="1">
          <a:blip r:embed="rId3">
            <a:alphaModFix/>
          </a:blip>
          <a:srcRect b="0" l="0" r="0" t="0"/>
          <a:stretch/>
        </p:blipFill>
        <p:spPr>
          <a:xfrm>
            <a:off x="5105400" y="1752600"/>
            <a:ext cx="3276600" cy="2352675"/>
          </a:xfrm>
          <a:prstGeom prst="rect">
            <a:avLst/>
          </a:prstGeom>
          <a:noFill/>
          <a:ln>
            <a:noFill/>
          </a:ln>
        </p:spPr>
      </p:pic>
      <p:pic>
        <p:nvPicPr>
          <p:cNvPr id="472" name="Google Shape;472;p39"/>
          <p:cNvPicPr preferRelativeResize="0"/>
          <p:nvPr/>
        </p:nvPicPr>
        <p:blipFill rotWithShape="1">
          <a:blip r:embed="rId4">
            <a:alphaModFix/>
          </a:blip>
          <a:srcRect b="0" l="0" r="0" t="0"/>
          <a:stretch/>
        </p:blipFill>
        <p:spPr>
          <a:xfrm>
            <a:off x="1828800" y="1752600"/>
            <a:ext cx="2640012" cy="2640012"/>
          </a:xfrm>
          <a:prstGeom prst="rect">
            <a:avLst/>
          </a:prstGeom>
          <a:noFill/>
          <a:ln cap="flat" cmpd="sng" w="9525">
            <a:solidFill>
              <a:schemeClr val="dk2"/>
            </a:solidFill>
            <a:prstDash val="solid"/>
            <a:miter lim="800000"/>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6" name="Shape 476"/>
        <p:cNvGrpSpPr/>
        <p:nvPr/>
      </p:nvGrpSpPr>
      <p:grpSpPr>
        <a:xfrm>
          <a:off x="0" y="0"/>
          <a:ext cx="0" cy="0"/>
          <a:chOff x="0" y="0"/>
          <a:chExt cx="0" cy="0"/>
        </a:xfrm>
      </p:grpSpPr>
      <p:sp>
        <p:nvSpPr>
          <p:cNvPr id="477" name="Google Shape;477;p40"/>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78" name="Google Shape;478;p40"/>
          <p:cNvSpPr txBox="1"/>
          <p:nvPr>
            <p:ph type="title"/>
          </p:nvPr>
        </p:nvSpPr>
        <p:spPr>
          <a:xfrm>
            <a:off x="838200" y="0"/>
            <a:ext cx="7772400" cy="8382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Stellar evolution made simple</a:t>
            </a:r>
            <a:endParaRPr/>
          </a:p>
        </p:txBody>
      </p:sp>
      <p:sp>
        <p:nvSpPr>
          <p:cNvPr id="479" name="Google Shape;479;p40"/>
          <p:cNvSpPr txBox="1"/>
          <p:nvPr>
            <p:ph idx="1" type="body"/>
          </p:nvPr>
        </p:nvSpPr>
        <p:spPr>
          <a:xfrm>
            <a:off x="1447800" y="4343400"/>
            <a:ext cx="7162800" cy="15811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Neutron Stars all have ~1.4 solar masses</a:t>
            </a:r>
            <a:endParaRPr/>
          </a:p>
          <a:p>
            <a:pPr indent="-342900" lvl="0" marL="342900" marR="0" rtl="0" algn="l">
              <a:lnSpc>
                <a:spcPct val="90000"/>
              </a:lnSpc>
              <a:spcBef>
                <a:spcPts val="64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Black holes have more than 3 solar masses…to billions!</a:t>
            </a:r>
            <a:endParaRPr/>
          </a:p>
        </p:txBody>
      </p:sp>
      <p:pic>
        <p:nvPicPr>
          <p:cNvPr id="480" name="Google Shape;480;p40"/>
          <p:cNvPicPr preferRelativeResize="0"/>
          <p:nvPr/>
        </p:nvPicPr>
        <p:blipFill rotWithShape="1">
          <a:blip r:embed="rId3">
            <a:alphaModFix/>
          </a:blip>
          <a:srcRect b="0" l="0" r="0" t="0"/>
          <a:stretch/>
        </p:blipFill>
        <p:spPr>
          <a:xfrm>
            <a:off x="1219200" y="914400"/>
            <a:ext cx="7448550" cy="3228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4" name="Shape 484"/>
        <p:cNvGrpSpPr/>
        <p:nvPr/>
      </p:nvGrpSpPr>
      <p:grpSpPr>
        <a:xfrm>
          <a:off x="0" y="0"/>
          <a:ext cx="0" cy="0"/>
          <a:chOff x="0" y="0"/>
          <a:chExt cx="0" cy="0"/>
        </a:xfrm>
      </p:grpSpPr>
      <p:sp>
        <p:nvSpPr>
          <p:cNvPr id="485" name="Google Shape;485;p41"/>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86" name="Google Shape;486;p41"/>
          <p:cNvSpPr txBox="1"/>
          <p:nvPr>
            <p:ph type="title"/>
          </p:nvPr>
        </p:nvSpPr>
        <p:spPr>
          <a:xfrm>
            <a:off x="1066800" y="0"/>
            <a:ext cx="7772400" cy="762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A more complicated view…</a:t>
            </a:r>
            <a:endParaRPr/>
          </a:p>
        </p:txBody>
      </p:sp>
      <p:pic>
        <p:nvPicPr>
          <p:cNvPr id="487" name="Google Shape;487;p41"/>
          <p:cNvPicPr preferRelativeResize="0"/>
          <p:nvPr/>
        </p:nvPicPr>
        <p:blipFill rotWithShape="1">
          <a:blip r:embed="rId3">
            <a:alphaModFix/>
          </a:blip>
          <a:srcRect b="0" l="0" r="0" t="0"/>
          <a:stretch/>
        </p:blipFill>
        <p:spPr>
          <a:xfrm>
            <a:off x="1371600" y="838200"/>
            <a:ext cx="7543800" cy="5070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42"/>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94" name="Google Shape;494;p42"/>
          <p:cNvSpPr txBox="1"/>
          <p:nvPr>
            <p:ph type="title"/>
          </p:nvPr>
        </p:nvSpPr>
        <p:spPr>
          <a:xfrm>
            <a:off x="1066800" y="0"/>
            <a:ext cx="7481887" cy="8382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The First Black Hole</a:t>
            </a:r>
            <a:endParaRPr/>
          </a:p>
        </p:txBody>
      </p:sp>
      <p:sp>
        <p:nvSpPr>
          <p:cNvPr id="495" name="Google Shape;495;p42"/>
          <p:cNvSpPr txBox="1"/>
          <p:nvPr>
            <p:ph idx="1" type="body"/>
          </p:nvPr>
        </p:nvSpPr>
        <p:spPr>
          <a:xfrm>
            <a:off x="1524000" y="1066800"/>
            <a:ext cx="3322637" cy="48656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Cygnus X-1 binary system </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Identified in 1972</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Most likely mass of BH is 16 (+/- 5) solar masses</a:t>
            </a:r>
            <a:r>
              <a:rPr b="0" baseline="-25000" i="0" lang="en-US" sz="2800" u="non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Mass determined by Doppler shift measurements of optical lines</a:t>
            </a:r>
            <a:endParaRPr/>
          </a:p>
        </p:txBody>
      </p:sp>
      <p:pic>
        <p:nvPicPr>
          <p:cNvPr id="496" name="Google Shape;496;p42"/>
          <p:cNvPicPr preferRelativeResize="0"/>
          <p:nvPr/>
        </p:nvPicPr>
        <p:blipFill rotWithShape="1">
          <a:blip r:embed="rId3">
            <a:alphaModFix/>
          </a:blip>
          <a:srcRect b="0" l="0" r="0" t="0"/>
          <a:stretch/>
        </p:blipFill>
        <p:spPr>
          <a:xfrm>
            <a:off x="5562600" y="990600"/>
            <a:ext cx="3048000" cy="3475037"/>
          </a:xfrm>
          <a:prstGeom prst="rect">
            <a:avLst/>
          </a:prstGeom>
          <a:noFill/>
          <a:ln cap="flat" cmpd="sng" w="9525">
            <a:solidFill>
              <a:schemeClr val="dk2"/>
            </a:solidFill>
            <a:prstDash val="solid"/>
            <a:miter lim="800000"/>
            <a:headEnd len="sm" w="sm" type="none"/>
            <a:tailEnd len="sm" w="sm" type="none"/>
          </a:ln>
        </p:spPr>
      </p:pic>
      <p:pic>
        <p:nvPicPr>
          <p:cNvPr id="497" name="Google Shape;497;p42"/>
          <p:cNvPicPr preferRelativeResize="0"/>
          <p:nvPr/>
        </p:nvPicPr>
        <p:blipFill rotWithShape="1">
          <a:blip r:embed="rId4">
            <a:alphaModFix/>
          </a:blip>
          <a:srcRect b="0" l="0" r="0" t="0"/>
          <a:stretch/>
        </p:blipFill>
        <p:spPr>
          <a:xfrm>
            <a:off x="5062537" y="3751262"/>
            <a:ext cx="3760787" cy="2378075"/>
          </a:xfrm>
          <a:prstGeom prst="rect">
            <a:avLst/>
          </a:prstGeom>
          <a:noFill/>
          <a:ln cap="flat" cmpd="sng" w="9525">
            <a:solidFill>
              <a:schemeClr val="dk2"/>
            </a:solidFill>
            <a:prstDash val="solid"/>
            <a:miter lim="800000"/>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1" name="Shape 501"/>
        <p:cNvGrpSpPr/>
        <p:nvPr/>
      </p:nvGrpSpPr>
      <p:grpSpPr>
        <a:xfrm>
          <a:off x="0" y="0"/>
          <a:ext cx="0" cy="0"/>
          <a:chOff x="0" y="0"/>
          <a:chExt cx="0" cy="0"/>
        </a:xfrm>
      </p:grpSpPr>
      <p:sp>
        <p:nvSpPr>
          <p:cNvPr id="502" name="Google Shape;502;p43"/>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03" name="Google Shape;503;p43"/>
          <p:cNvSpPr txBox="1"/>
          <p:nvPr>
            <p:ph type="title"/>
          </p:nvPr>
        </p:nvSpPr>
        <p:spPr>
          <a:xfrm>
            <a:off x="1143000" y="0"/>
            <a:ext cx="7772400" cy="762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Rossi X-ray Timing Explorer</a:t>
            </a:r>
            <a:endParaRPr/>
          </a:p>
        </p:txBody>
      </p:sp>
      <p:sp>
        <p:nvSpPr>
          <p:cNvPr id="504" name="Google Shape;504;p43"/>
          <p:cNvSpPr txBox="1"/>
          <p:nvPr>
            <p:ph idx="1" type="body"/>
          </p:nvPr>
        </p:nvSpPr>
        <p:spPr>
          <a:xfrm>
            <a:off x="1371600" y="990600"/>
            <a:ext cx="7772400" cy="2895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Launched in 1995 – still operational</a:t>
            </a:r>
            <a:endParaRPr/>
          </a:p>
          <a:p>
            <a:pPr indent="-342900" lvl="0" marL="342900" marR="0" rtl="0" algn="l">
              <a:lnSpc>
                <a:spcPct val="100000"/>
              </a:lnSpc>
              <a:spcBef>
                <a:spcPts val="64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Large area X-ray detectors to study timing details of material falling into black holes or onto the surfaces of neutron stars</a:t>
            </a:r>
            <a:endParaRPr/>
          </a:p>
          <a:p>
            <a:pPr indent="-190500" lvl="0" marL="342900" marR="0" rtl="0" algn="l">
              <a:lnSpc>
                <a:spcPct val="100000"/>
              </a:lnSpc>
              <a:spcBef>
                <a:spcPts val="640"/>
              </a:spcBef>
              <a:spcAft>
                <a:spcPts val="0"/>
              </a:spcAft>
              <a:buClr>
                <a:schemeClr val="dk2"/>
              </a:buClr>
              <a:buSzPts val="2400"/>
              <a:buFont typeface="Arial"/>
              <a:buNone/>
            </a:pPr>
            <a:r>
              <a:t/>
            </a:r>
            <a:endParaRPr b="0" i="0" sz="3200" u="none">
              <a:solidFill>
                <a:schemeClr val="dk1"/>
              </a:solidFill>
              <a:latin typeface="Times New Roman"/>
              <a:ea typeface="Times New Roman"/>
              <a:cs typeface="Times New Roman"/>
              <a:sym typeface="Times New Roman"/>
            </a:endParaRPr>
          </a:p>
        </p:txBody>
      </p:sp>
      <p:pic>
        <p:nvPicPr>
          <p:cNvPr id="505" name="Google Shape;505;p43"/>
          <p:cNvPicPr preferRelativeResize="0"/>
          <p:nvPr/>
        </p:nvPicPr>
        <p:blipFill rotWithShape="1">
          <a:blip r:embed="rId3">
            <a:alphaModFix/>
          </a:blip>
          <a:srcRect b="0" l="0" r="0" t="0"/>
          <a:stretch/>
        </p:blipFill>
        <p:spPr>
          <a:xfrm>
            <a:off x="5715000" y="3581400"/>
            <a:ext cx="2832100" cy="2124075"/>
          </a:xfrm>
          <a:prstGeom prst="rect">
            <a:avLst/>
          </a:prstGeom>
          <a:noFill/>
          <a:ln cap="flat" cmpd="sng" w="9525">
            <a:solidFill>
              <a:schemeClr val="dk2"/>
            </a:solidFill>
            <a:prstDash val="solid"/>
            <a:miter lim="800000"/>
            <a:headEnd len="sm" w="sm" type="none"/>
            <a:tailEnd len="sm" w="sm" type="none"/>
          </a:ln>
        </p:spPr>
      </p:pic>
      <p:sp>
        <p:nvSpPr>
          <p:cNvPr id="506" name="Google Shape;506;p43"/>
          <p:cNvSpPr txBox="1"/>
          <p:nvPr/>
        </p:nvSpPr>
        <p:spPr>
          <a:xfrm>
            <a:off x="1524000" y="3276600"/>
            <a:ext cx="3810000" cy="2830512"/>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 5 proportional counters with a total collecting area of 6500 square cm</a:t>
            </a:r>
            <a:endParaRPr/>
          </a:p>
          <a:p>
            <a:pPr indent="-152400" lvl="0" marL="0" marR="0" rtl="0" algn="l">
              <a:lnSpc>
                <a:spcPct val="100000"/>
              </a:lnSpc>
              <a:spcBef>
                <a:spcPts val="120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 Energy range: 2 - 60 keV </a:t>
            </a:r>
            <a:endParaRPr/>
          </a:p>
          <a:p>
            <a:pPr indent="-152400" lvl="0" marL="0" marR="0" rtl="0" algn="l">
              <a:lnSpc>
                <a:spcPct val="100000"/>
              </a:lnSpc>
              <a:spcBef>
                <a:spcPts val="120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 Time resolution: 1 microsec </a:t>
            </a:r>
            <a:endParaRPr/>
          </a:p>
          <a:p>
            <a:pPr indent="-152400" lvl="0" marL="0" marR="0" rtl="0" algn="l">
              <a:lnSpc>
                <a:spcPct val="100000"/>
              </a:lnSpc>
              <a:spcBef>
                <a:spcPts val="120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 Spatial resolution: 1 degree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1" name="Shape 511"/>
        <p:cNvGrpSpPr/>
        <p:nvPr/>
      </p:nvGrpSpPr>
      <p:grpSpPr>
        <a:xfrm>
          <a:off x="0" y="0"/>
          <a:ext cx="0" cy="0"/>
          <a:chOff x="0" y="0"/>
          <a:chExt cx="0" cy="0"/>
        </a:xfrm>
      </p:grpSpPr>
      <p:sp>
        <p:nvSpPr>
          <p:cNvPr id="512" name="Google Shape;512;p44"/>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13" name="Google Shape;513;p44"/>
          <p:cNvSpPr txBox="1"/>
          <p:nvPr>
            <p:ph type="title"/>
          </p:nvPr>
        </p:nvSpPr>
        <p:spPr>
          <a:xfrm>
            <a:off x="1219200" y="152400"/>
            <a:ext cx="7481887" cy="9144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“Old Faithful” Black Hole</a:t>
            </a:r>
            <a:endParaRPr/>
          </a:p>
        </p:txBody>
      </p:sp>
      <p:sp>
        <p:nvSpPr>
          <p:cNvPr id="514" name="Google Shape;514;p44"/>
          <p:cNvSpPr txBox="1"/>
          <p:nvPr>
            <p:ph idx="1" type="body"/>
          </p:nvPr>
        </p:nvSpPr>
        <p:spPr>
          <a:xfrm>
            <a:off x="1066800" y="1524000"/>
            <a:ext cx="28956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Binary black hole system known as “microquasar”</a:t>
            </a:r>
            <a:endParaRPr/>
          </a:p>
          <a:p>
            <a:pPr indent="-342900" lvl="0" marL="342900" marR="0" rtl="0" algn="l">
              <a:lnSpc>
                <a:spcPct val="9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Regular X-ray outbursts discovered with RXTE </a:t>
            </a:r>
            <a:endParaRPr/>
          </a:p>
          <a:p>
            <a:pPr indent="-342900" lvl="0" marL="342900" marR="0" rtl="0" algn="l">
              <a:lnSpc>
                <a:spcPct val="9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Outbursts are linked to appearance of IR jets </a:t>
            </a:r>
            <a:endParaRPr/>
          </a:p>
        </p:txBody>
      </p:sp>
      <p:sp>
        <p:nvSpPr>
          <p:cNvPr id="515" name="Google Shape;515;p44"/>
          <p:cNvSpPr txBox="1"/>
          <p:nvPr/>
        </p:nvSpPr>
        <p:spPr>
          <a:xfrm>
            <a:off x="5070475" y="1203325"/>
            <a:ext cx="2314575" cy="519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800"/>
              <a:buFont typeface="Arial"/>
              <a:buNone/>
            </a:pPr>
            <a:r>
              <a:rPr b="0" i="0" lang="en-US" sz="2800" u="none">
                <a:solidFill>
                  <a:srgbClr val="FFFF99"/>
                </a:solidFill>
                <a:latin typeface="Arial"/>
                <a:ea typeface="Arial"/>
                <a:cs typeface="Arial"/>
                <a:sym typeface="Arial"/>
              </a:rPr>
              <a:t>movie</a:t>
            </a:r>
            <a:endParaRPr/>
          </a:p>
        </p:txBody>
      </p:sp>
      <p:pic>
        <p:nvPicPr>
          <p:cNvPr id="516" name="Google Shape;516;p44"/>
          <p:cNvPicPr preferRelativeResize="0"/>
          <p:nvPr/>
        </p:nvPicPr>
        <p:blipFill rotWithShape="1">
          <a:blip r:embed="rId3">
            <a:alphaModFix/>
          </a:blip>
          <a:srcRect b="0" l="0" r="0" t="0"/>
          <a:stretch/>
        </p:blipFill>
        <p:spPr>
          <a:xfrm>
            <a:off x="4114800" y="1809750"/>
            <a:ext cx="4267200" cy="3200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45"/>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22" name="Google Shape;522;p45"/>
          <p:cNvSpPr txBox="1"/>
          <p:nvPr>
            <p:ph type="title"/>
          </p:nvPr>
        </p:nvSpPr>
        <p:spPr>
          <a:xfrm>
            <a:off x="914400" y="0"/>
            <a:ext cx="7772400" cy="8382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Chandra X-ray Observatory</a:t>
            </a:r>
            <a:endParaRPr/>
          </a:p>
        </p:txBody>
      </p:sp>
      <p:sp>
        <p:nvSpPr>
          <p:cNvPr id="523" name="Google Shape;523;p45"/>
          <p:cNvSpPr txBox="1"/>
          <p:nvPr>
            <p:ph idx="1" type="body"/>
          </p:nvPr>
        </p:nvSpPr>
        <p:spPr>
          <a:xfrm>
            <a:off x="990600" y="990600"/>
            <a:ext cx="36576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400"/>
              <a:buFont typeface="Arial"/>
              <a:buChar char="●"/>
            </a:pPr>
            <a:r>
              <a:rPr b="0" i="0" lang="en-US" sz="3200" u="none">
                <a:solidFill>
                  <a:schemeClr val="dk1"/>
                </a:solidFill>
                <a:latin typeface="Times New Roman"/>
                <a:ea typeface="Times New Roman"/>
                <a:cs typeface="Times New Roman"/>
                <a:sym typeface="Times New Roman"/>
              </a:rPr>
              <a:t> </a:t>
            </a:r>
            <a:r>
              <a:rPr b="0" i="0" lang="en-US" sz="2800" u="none">
                <a:solidFill>
                  <a:schemeClr val="dk1"/>
                </a:solidFill>
                <a:latin typeface="Times New Roman"/>
                <a:ea typeface="Times New Roman"/>
                <a:cs typeface="Times New Roman"/>
                <a:sym typeface="Times New Roman"/>
              </a:rPr>
              <a:t>1 arcsecond images 🡪 “HST of X-ray Astronomy”</a:t>
            </a:r>
            <a:endParaRPr/>
          </a:p>
          <a:p>
            <a:pPr indent="-342900" lvl="0" marL="342900" marR="0" rtl="0" algn="l">
              <a:lnSpc>
                <a:spcPct val="9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Breakthroughs in every area of study</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Stars</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Compact Objects</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Galaxies</a:t>
            </a:r>
            <a:endParaRPr/>
          </a:p>
          <a:p>
            <a:pPr indent="-285750" lvl="1" marL="742950" marR="0" rtl="0" algn="l">
              <a:lnSpc>
                <a:spcPct val="9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Galaxy Clusters</a:t>
            </a:r>
            <a:endParaRPr/>
          </a:p>
          <a:p>
            <a:pPr indent="-342900" lvl="0" marL="342900" marR="0" rtl="0" algn="l">
              <a:lnSpc>
                <a:spcPct val="9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 1-10 keV X-rays</a:t>
            </a:r>
            <a:endParaRPr/>
          </a:p>
          <a:p>
            <a:pPr indent="-342900" lvl="0" marL="342900" marR="0" rtl="0" algn="l">
              <a:lnSpc>
                <a:spcPct val="9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Launched 7/23/99</a:t>
            </a:r>
            <a:endParaRPr/>
          </a:p>
          <a:p>
            <a:pPr indent="-209550" lvl="0" marL="342900" marR="0" rtl="0" algn="l">
              <a:lnSpc>
                <a:spcPct val="10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p:txBody>
      </p:sp>
      <p:pic>
        <p:nvPicPr>
          <p:cNvPr id="524" name="Google Shape;524;p45"/>
          <p:cNvPicPr preferRelativeResize="0"/>
          <p:nvPr/>
        </p:nvPicPr>
        <p:blipFill rotWithShape="1">
          <a:blip r:embed="rId3">
            <a:alphaModFix/>
          </a:blip>
          <a:srcRect b="0" l="0" r="0" t="0"/>
          <a:stretch/>
        </p:blipFill>
        <p:spPr>
          <a:xfrm>
            <a:off x="4800600" y="990600"/>
            <a:ext cx="3556000" cy="3556000"/>
          </a:xfrm>
          <a:prstGeom prst="rect">
            <a:avLst/>
          </a:prstGeom>
          <a:noFill/>
          <a:ln>
            <a:noFill/>
          </a:ln>
        </p:spPr>
      </p:pic>
      <p:sp>
        <p:nvSpPr>
          <p:cNvPr id="525" name="Google Shape;525;p45"/>
          <p:cNvSpPr txBox="1"/>
          <p:nvPr/>
        </p:nvSpPr>
        <p:spPr>
          <a:xfrm>
            <a:off x="4978400" y="4953000"/>
            <a:ext cx="3200400"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Cas A SNR shows central NS in one of Chandra’s first images</a:t>
            </a:r>
            <a:endParaRPr/>
          </a:p>
        </p:txBody>
      </p:sp>
      <p:cxnSp>
        <p:nvCxnSpPr>
          <p:cNvPr id="526" name="Google Shape;526;p45"/>
          <p:cNvCxnSpPr/>
          <p:nvPr/>
        </p:nvCxnSpPr>
        <p:spPr>
          <a:xfrm flipH="1" rot="10800000">
            <a:off x="6553200" y="2971800"/>
            <a:ext cx="76200" cy="1981200"/>
          </a:xfrm>
          <a:prstGeom prst="straightConnector1">
            <a:avLst/>
          </a:prstGeom>
          <a:noFill/>
          <a:ln cap="flat" cmpd="sng" w="28575">
            <a:solidFill>
              <a:schemeClr val="dk1"/>
            </a:solidFill>
            <a:prstDash val="solid"/>
            <a:miter lim="800000"/>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sp>
        <p:nvSpPr>
          <p:cNvPr id="531" name="Google Shape;531;p46"/>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32" name="Google Shape;532;p46"/>
          <p:cNvSpPr txBox="1"/>
          <p:nvPr>
            <p:ph type="title"/>
          </p:nvPr>
        </p:nvSpPr>
        <p:spPr>
          <a:xfrm>
            <a:off x="914400" y="0"/>
            <a:ext cx="7772400" cy="8382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Chandra X-ray Observatory</a:t>
            </a:r>
            <a:endParaRPr/>
          </a:p>
        </p:txBody>
      </p:sp>
      <p:sp>
        <p:nvSpPr>
          <p:cNvPr id="533" name="Google Shape;533;p46"/>
          <p:cNvSpPr txBox="1"/>
          <p:nvPr/>
        </p:nvSpPr>
        <p:spPr>
          <a:xfrm>
            <a:off x="2971800" y="5029200"/>
            <a:ext cx="3200400" cy="1373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X-ray spectroscopy shows chemical element distribution</a:t>
            </a:r>
            <a:endParaRPr/>
          </a:p>
        </p:txBody>
      </p:sp>
      <p:grpSp>
        <p:nvGrpSpPr>
          <p:cNvPr id="534" name="Google Shape;534;p46"/>
          <p:cNvGrpSpPr/>
          <p:nvPr/>
        </p:nvGrpSpPr>
        <p:grpSpPr>
          <a:xfrm>
            <a:off x="2563812" y="2286000"/>
            <a:ext cx="4017962" cy="2241550"/>
            <a:chOff x="0" y="0"/>
            <a:chExt cx="2531" cy="1412"/>
          </a:xfrm>
        </p:grpSpPr>
        <p:sp>
          <p:nvSpPr>
            <p:cNvPr id="535" name="Google Shape;535;p46"/>
            <p:cNvSpPr/>
            <p:nvPr/>
          </p:nvSpPr>
          <p:spPr>
            <a:xfrm>
              <a:off x="0" y="0"/>
              <a:ext cx="2531"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6" name="Google Shape;536;p46"/>
            <p:cNvSpPr txBox="1"/>
            <p:nvPr/>
          </p:nvSpPr>
          <p:spPr>
            <a:xfrm>
              <a:off x="0" y="0"/>
              <a:ext cx="2531" cy="1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a:t>
              </a:r>
              <a:r>
                <a:rPr b="0" i="0" lang="en-US" sz="14100" u="none">
                  <a:solidFill>
                    <a:schemeClr val="dk1"/>
                  </a:solidFill>
                  <a:latin typeface="Times New Roman"/>
                  <a:ea typeface="Times New Roman"/>
                  <a:cs typeface="Times New Roman"/>
                  <a:sym typeface="Times New Roman"/>
                </a:rPr>
                <a:t> </a:t>
              </a:r>
              <a:r>
                <a:rPr b="0" i="0" lang="en-US" sz="2400" u="none">
                  <a:solidFill>
                    <a:schemeClr val="dk1"/>
                  </a:solidFill>
                  <a:latin typeface="Times New Roman"/>
                  <a:ea typeface="Times New Roman"/>
                  <a:cs typeface="Times New Roman"/>
                  <a:sym typeface="Times New Roman"/>
                </a:rPr>
                <a:t>                             </a:t>
              </a:r>
              <a:endParaRPr/>
            </a:p>
          </p:txBody>
        </p:sp>
      </p:grpSp>
      <p:pic>
        <p:nvPicPr>
          <p:cNvPr descr="Chandra Cas A X-ray Image" id="537" name="Google Shape;537;p46"/>
          <p:cNvPicPr preferRelativeResize="0"/>
          <p:nvPr/>
        </p:nvPicPr>
        <p:blipFill rotWithShape="1">
          <a:blip r:embed="rId3">
            <a:alphaModFix/>
          </a:blip>
          <a:srcRect b="0" l="0" r="0" t="0"/>
          <a:stretch/>
        </p:blipFill>
        <p:spPr>
          <a:xfrm>
            <a:off x="2819400" y="1143000"/>
            <a:ext cx="3581400" cy="3508375"/>
          </a:xfrm>
          <a:prstGeom prst="rect">
            <a:avLst/>
          </a:prstGeom>
          <a:noFill/>
          <a:ln>
            <a:noFill/>
          </a:ln>
        </p:spPr>
      </p:pic>
      <p:sp>
        <p:nvSpPr>
          <p:cNvPr id="538" name="Google Shape;538;p46"/>
          <p:cNvSpPr txBox="1"/>
          <p:nvPr/>
        </p:nvSpPr>
        <p:spPr>
          <a:xfrm>
            <a:off x="6629400" y="1676400"/>
            <a:ext cx="1143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Silicon</a:t>
            </a:r>
            <a:endParaRPr/>
          </a:p>
        </p:txBody>
      </p:sp>
      <p:sp>
        <p:nvSpPr>
          <p:cNvPr id="539" name="Google Shape;539;p46"/>
          <p:cNvSpPr txBox="1"/>
          <p:nvPr/>
        </p:nvSpPr>
        <p:spPr>
          <a:xfrm>
            <a:off x="6629400" y="3581400"/>
            <a:ext cx="1143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Iron</a:t>
            </a:r>
            <a:endParaRPr/>
          </a:p>
        </p:txBody>
      </p:sp>
      <p:sp>
        <p:nvSpPr>
          <p:cNvPr id="540" name="Google Shape;540;p46"/>
          <p:cNvSpPr txBox="1"/>
          <p:nvPr/>
        </p:nvSpPr>
        <p:spPr>
          <a:xfrm>
            <a:off x="1447800" y="3581400"/>
            <a:ext cx="1219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Calcium</a:t>
            </a:r>
            <a:endParaRPr/>
          </a:p>
        </p:txBody>
      </p:sp>
      <p:sp>
        <p:nvSpPr>
          <p:cNvPr id="541" name="Google Shape;541;p46"/>
          <p:cNvSpPr txBox="1"/>
          <p:nvPr/>
        </p:nvSpPr>
        <p:spPr>
          <a:xfrm>
            <a:off x="1447800" y="1600200"/>
            <a:ext cx="11430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Total Cas 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1"/>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96" name="Google Shape;96;p11"/>
          <p:cNvPicPr preferRelativeResize="0"/>
          <p:nvPr/>
        </p:nvPicPr>
        <p:blipFill rotWithShape="1">
          <a:blip r:embed="rId3">
            <a:alphaModFix/>
          </a:blip>
          <a:srcRect b="0" l="0" r="0" t="0"/>
          <a:stretch/>
        </p:blipFill>
        <p:spPr>
          <a:xfrm>
            <a:off x="2209800" y="152400"/>
            <a:ext cx="1508125" cy="1246187"/>
          </a:xfrm>
          <a:prstGeom prst="rect">
            <a:avLst/>
          </a:prstGeom>
          <a:noFill/>
          <a:ln>
            <a:noFill/>
          </a:ln>
        </p:spPr>
      </p:pic>
      <p:sp>
        <p:nvSpPr>
          <p:cNvPr id="97" name="Google Shape;97;p11"/>
          <p:cNvSpPr txBox="1"/>
          <p:nvPr/>
        </p:nvSpPr>
        <p:spPr>
          <a:xfrm>
            <a:off x="457200" y="2301875"/>
            <a:ext cx="1690687"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Aerospace </a:t>
            </a:r>
            <a:endParaRPr/>
          </a:p>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Technology</a:t>
            </a:r>
            <a:endParaRPr/>
          </a:p>
        </p:txBody>
      </p:sp>
      <p:sp>
        <p:nvSpPr>
          <p:cNvPr id="98" name="Google Shape;98;p11"/>
          <p:cNvSpPr txBox="1"/>
          <p:nvPr/>
        </p:nvSpPr>
        <p:spPr>
          <a:xfrm>
            <a:off x="6065837" y="2454275"/>
            <a:ext cx="2544762"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Biological and </a:t>
            </a:r>
            <a:endParaRPr/>
          </a:p>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Physical Research</a:t>
            </a:r>
            <a:endParaRPr/>
          </a:p>
        </p:txBody>
      </p:sp>
      <p:sp>
        <p:nvSpPr>
          <p:cNvPr id="99" name="Google Shape;99;p11"/>
          <p:cNvSpPr txBox="1"/>
          <p:nvPr/>
        </p:nvSpPr>
        <p:spPr>
          <a:xfrm>
            <a:off x="2819400" y="5281612"/>
            <a:ext cx="3489325"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Times New Roman"/>
              <a:buNone/>
            </a:pPr>
            <a:r>
              <a:rPr b="1" i="0" lang="en-US" sz="4400" u="none">
                <a:solidFill>
                  <a:schemeClr val="dk1"/>
                </a:solidFill>
                <a:latin typeface="Times New Roman"/>
                <a:ea typeface="Times New Roman"/>
                <a:cs typeface="Times New Roman"/>
                <a:sym typeface="Times New Roman"/>
              </a:rPr>
              <a:t>Space Science</a:t>
            </a:r>
            <a:endParaRPr/>
          </a:p>
        </p:txBody>
      </p:sp>
      <p:sp>
        <p:nvSpPr>
          <p:cNvPr id="100" name="Google Shape;100;p11"/>
          <p:cNvSpPr txBox="1"/>
          <p:nvPr/>
        </p:nvSpPr>
        <p:spPr>
          <a:xfrm>
            <a:off x="5867400" y="4267200"/>
            <a:ext cx="198596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Earth Science</a:t>
            </a:r>
            <a:endParaRPr/>
          </a:p>
        </p:txBody>
      </p:sp>
      <p:sp>
        <p:nvSpPr>
          <p:cNvPr id="101" name="Google Shape;101;p11"/>
          <p:cNvSpPr txBox="1"/>
          <p:nvPr/>
        </p:nvSpPr>
        <p:spPr>
          <a:xfrm>
            <a:off x="533400" y="3765550"/>
            <a:ext cx="3216275"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Human Exploration</a:t>
            </a:r>
            <a:endParaRPr/>
          </a:p>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                 and </a:t>
            </a:r>
            <a:endParaRPr/>
          </a:p>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Development of Space</a:t>
            </a:r>
            <a:endParaRPr/>
          </a:p>
        </p:txBody>
      </p:sp>
      <p:cxnSp>
        <p:nvCxnSpPr>
          <p:cNvPr id="102" name="Google Shape;102;p11"/>
          <p:cNvCxnSpPr/>
          <p:nvPr/>
        </p:nvCxnSpPr>
        <p:spPr>
          <a:xfrm flipH="1">
            <a:off x="1295400" y="1447800"/>
            <a:ext cx="762000" cy="838200"/>
          </a:xfrm>
          <a:prstGeom prst="straightConnector1">
            <a:avLst/>
          </a:prstGeom>
          <a:noFill/>
          <a:ln cap="flat" cmpd="sng" w="38100">
            <a:solidFill>
              <a:schemeClr val="dk1"/>
            </a:solidFill>
            <a:prstDash val="solid"/>
            <a:miter lim="800000"/>
            <a:headEnd len="med" w="med" type="none"/>
            <a:tailEnd len="med" w="med" type="triangle"/>
          </a:ln>
        </p:spPr>
      </p:cxnSp>
      <p:cxnSp>
        <p:nvCxnSpPr>
          <p:cNvPr id="103" name="Google Shape;103;p11"/>
          <p:cNvCxnSpPr/>
          <p:nvPr/>
        </p:nvCxnSpPr>
        <p:spPr>
          <a:xfrm flipH="1">
            <a:off x="2209800" y="1752600"/>
            <a:ext cx="457200" cy="1905000"/>
          </a:xfrm>
          <a:prstGeom prst="straightConnector1">
            <a:avLst/>
          </a:prstGeom>
          <a:noFill/>
          <a:ln cap="flat" cmpd="sng" w="38100">
            <a:solidFill>
              <a:schemeClr val="dk1"/>
            </a:solidFill>
            <a:prstDash val="solid"/>
            <a:miter lim="800000"/>
            <a:headEnd len="med" w="med" type="none"/>
            <a:tailEnd len="med" w="med" type="triangle"/>
          </a:ln>
        </p:spPr>
      </p:cxnSp>
      <p:cxnSp>
        <p:nvCxnSpPr>
          <p:cNvPr id="104" name="Google Shape;104;p11"/>
          <p:cNvCxnSpPr/>
          <p:nvPr/>
        </p:nvCxnSpPr>
        <p:spPr>
          <a:xfrm>
            <a:off x="3962400" y="1219200"/>
            <a:ext cx="2057400" cy="1295400"/>
          </a:xfrm>
          <a:prstGeom prst="straightConnector1">
            <a:avLst/>
          </a:prstGeom>
          <a:noFill/>
          <a:ln cap="flat" cmpd="sng" w="38100">
            <a:solidFill>
              <a:schemeClr val="dk1"/>
            </a:solidFill>
            <a:prstDash val="solid"/>
            <a:miter lim="800000"/>
            <a:headEnd len="med" w="med" type="none"/>
            <a:tailEnd len="med" w="med" type="triangle"/>
          </a:ln>
        </p:spPr>
      </p:cxnSp>
      <p:cxnSp>
        <p:nvCxnSpPr>
          <p:cNvPr id="105" name="Google Shape;105;p11"/>
          <p:cNvCxnSpPr/>
          <p:nvPr/>
        </p:nvCxnSpPr>
        <p:spPr>
          <a:xfrm>
            <a:off x="3733800" y="1447800"/>
            <a:ext cx="2209800" cy="2590800"/>
          </a:xfrm>
          <a:prstGeom prst="straightConnector1">
            <a:avLst/>
          </a:prstGeom>
          <a:noFill/>
          <a:ln cap="flat" cmpd="sng" w="38100">
            <a:solidFill>
              <a:schemeClr val="dk1"/>
            </a:solidFill>
            <a:prstDash val="solid"/>
            <a:miter lim="800000"/>
            <a:headEnd len="med" w="med" type="none"/>
            <a:tailEnd len="med" w="med" type="triangle"/>
          </a:ln>
        </p:spPr>
      </p:cxnSp>
      <p:cxnSp>
        <p:nvCxnSpPr>
          <p:cNvPr id="106" name="Google Shape;106;p11"/>
          <p:cNvCxnSpPr/>
          <p:nvPr/>
        </p:nvCxnSpPr>
        <p:spPr>
          <a:xfrm>
            <a:off x="3276600" y="1676400"/>
            <a:ext cx="1295400" cy="3505200"/>
          </a:xfrm>
          <a:prstGeom prst="straightConnector1">
            <a:avLst/>
          </a:prstGeom>
          <a:noFill/>
          <a:ln cap="flat" cmpd="sng" w="38100">
            <a:solidFill>
              <a:schemeClr val="dk1"/>
            </a:solidFill>
            <a:prstDash val="solid"/>
            <a:miter lim="800000"/>
            <a:headEnd len="med" w="med" type="none"/>
            <a:tailEnd len="med" w="med" type="triangle"/>
          </a:ln>
        </p:spPr>
      </p:cxnSp>
      <p:sp>
        <p:nvSpPr>
          <p:cNvPr id="107" name="Google Shape;107;p11"/>
          <p:cNvSpPr txBox="1"/>
          <p:nvPr/>
        </p:nvSpPr>
        <p:spPr>
          <a:xfrm>
            <a:off x="5013325" y="447675"/>
            <a:ext cx="3713162"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NASA ENTERPRISES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6" name="Shape 546"/>
        <p:cNvGrpSpPr/>
        <p:nvPr/>
      </p:nvGrpSpPr>
      <p:grpSpPr>
        <a:xfrm>
          <a:off x="0" y="0"/>
          <a:ext cx="0" cy="0"/>
          <a:chOff x="0" y="0"/>
          <a:chExt cx="0" cy="0"/>
        </a:xfrm>
      </p:grpSpPr>
      <p:sp>
        <p:nvSpPr>
          <p:cNvPr id="547" name="Google Shape;547;p47"/>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48" name="Google Shape;548;p47"/>
          <p:cNvSpPr txBox="1"/>
          <p:nvPr>
            <p:ph type="title"/>
          </p:nvPr>
        </p:nvSpPr>
        <p:spPr>
          <a:xfrm>
            <a:off x="2179637" y="217487"/>
            <a:ext cx="6735762" cy="7016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Chandra data</a:t>
            </a:r>
            <a:endParaRPr/>
          </a:p>
        </p:txBody>
      </p:sp>
      <p:sp>
        <p:nvSpPr>
          <p:cNvPr id="549" name="Google Shape;549;p47"/>
          <p:cNvSpPr txBox="1"/>
          <p:nvPr/>
        </p:nvSpPr>
        <p:spPr>
          <a:xfrm>
            <a:off x="990600" y="1143000"/>
            <a:ext cx="7942262" cy="1663700"/>
          </a:xfrm>
          <a:prstGeom prst="rect">
            <a:avLst/>
          </a:prstGeom>
          <a:noFill/>
          <a:ln>
            <a:noFill/>
          </a:ln>
        </p:spPr>
        <p:txBody>
          <a:bodyPr anchorCtr="0" anchor="t" bIns="45700" lIns="91425" spcFirstLastPara="1" rIns="91425" wrap="square" tIns="45700">
            <a:spAutoFit/>
          </a:bodyPr>
          <a:lstStyle/>
          <a:p>
            <a:pPr indent="-177800" lvl="0" marL="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 At least 80% of X-ray background is made of discrete sources including two new types:</a:t>
            </a:r>
            <a:endParaRPr/>
          </a:p>
          <a:p>
            <a:pPr indent="-152400" lvl="1" marL="457200"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Very distant galaxies with faint black holes </a:t>
            </a:r>
            <a:endParaRPr/>
          </a:p>
          <a:p>
            <a:pPr indent="-152400" lvl="1" marL="457200"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Bright black holes without visible galaxies </a:t>
            </a:r>
            <a:endParaRPr/>
          </a:p>
        </p:txBody>
      </p:sp>
      <p:pic>
        <p:nvPicPr>
          <p:cNvPr id="550" name="Google Shape;550;p47"/>
          <p:cNvPicPr preferRelativeResize="0"/>
          <p:nvPr/>
        </p:nvPicPr>
        <p:blipFill rotWithShape="1">
          <a:blip r:embed="rId3">
            <a:alphaModFix/>
          </a:blip>
          <a:srcRect b="0" l="0" r="0" t="0"/>
          <a:stretch/>
        </p:blipFill>
        <p:spPr>
          <a:xfrm>
            <a:off x="4572000" y="2959100"/>
            <a:ext cx="4038600" cy="3116262"/>
          </a:xfrm>
          <a:prstGeom prst="rect">
            <a:avLst/>
          </a:prstGeom>
          <a:noFill/>
          <a:ln cap="flat" cmpd="sng" w="9525">
            <a:solidFill>
              <a:schemeClr val="dk2"/>
            </a:solidFill>
            <a:prstDash val="solid"/>
            <a:miter lim="800000"/>
            <a:headEnd len="sm" w="sm" type="none"/>
            <a:tailEnd len="sm" w="sm" type="none"/>
          </a:ln>
        </p:spPr>
      </p:pic>
      <p:sp>
        <p:nvSpPr>
          <p:cNvPr id="551" name="Google Shape;551;p47"/>
          <p:cNvSpPr txBox="1"/>
          <p:nvPr/>
        </p:nvSpPr>
        <p:spPr>
          <a:xfrm>
            <a:off x="1371600" y="3429000"/>
            <a:ext cx="2895600" cy="1562100"/>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Results were from comparing Chandra data to deep optical surveys from Keck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 name="Shape 555"/>
        <p:cNvGrpSpPr/>
        <p:nvPr/>
      </p:nvGrpSpPr>
      <p:grpSpPr>
        <a:xfrm>
          <a:off x="0" y="0"/>
          <a:ext cx="0" cy="0"/>
          <a:chOff x="0" y="0"/>
          <a:chExt cx="0" cy="0"/>
        </a:xfrm>
      </p:grpSpPr>
      <p:sp>
        <p:nvSpPr>
          <p:cNvPr id="556" name="Google Shape;556;p48"/>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57" name="Google Shape;557;p48"/>
          <p:cNvSpPr txBox="1"/>
          <p:nvPr>
            <p:ph type="title"/>
          </p:nvPr>
        </p:nvSpPr>
        <p:spPr>
          <a:xfrm>
            <a:off x="1604962" y="177800"/>
            <a:ext cx="7339012" cy="53657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Black Holes Are Everywhere!</a:t>
            </a:r>
            <a:endParaRPr/>
          </a:p>
        </p:txBody>
      </p:sp>
      <p:sp>
        <p:nvSpPr>
          <p:cNvPr id="558" name="Google Shape;558;p48"/>
          <p:cNvSpPr txBox="1"/>
          <p:nvPr/>
        </p:nvSpPr>
        <p:spPr>
          <a:xfrm>
            <a:off x="5392737" y="5224462"/>
            <a:ext cx="3530600" cy="384175"/>
          </a:xfrm>
          <a:prstGeom prst="rect">
            <a:avLst/>
          </a:prstGeom>
          <a:solidFill>
            <a:schemeClr val="lt1"/>
          </a:solidFill>
          <a:ln>
            <a:noFill/>
          </a:ln>
        </p:spPr>
        <p:txBody>
          <a:bodyPr anchorCtr="0" anchor="t" bIns="45700" lIns="91425" spcFirstLastPara="1" rIns="91425" wrap="square" tIns="45700">
            <a:spAutoFit/>
          </a:bodyPr>
          <a:lstStyle/>
          <a:p>
            <a:pPr indent="-228600" lvl="0" marL="228600" marR="0" rtl="0" algn="ctr">
              <a:lnSpc>
                <a:spcPct val="80000"/>
              </a:lnSpc>
              <a:spcBef>
                <a:spcPts val="0"/>
              </a:spcBef>
              <a:spcAft>
                <a:spcPts val="0"/>
              </a:spcAft>
              <a:buClr>
                <a:schemeClr val="dk2"/>
              </a:buClr>
              <a:buSzPts val="2400"/>
              <a:buFont typeface="Arial"/>
              <a:buNone/>
            </a:pPr>
            <a:r>
              <a:rPr b="0" i="0" lang="en-US" sz="2400" u="none">
                <a:solidFill>
                  <a:schemeClr val="dk2"/>
                </a:solidFill>
                <a:latin typeface="Arial"/>
                <a:ea typeface="Arial"/>
                <a:cs typeface="Arial"/>
                <a:sym typeface="Arial"/>
              </a:rPr>
              <a:t>Black holes in quasars</a:t>
            </a:r>
            <a:endParaRPr/>
          </a:p>
        </p:txBody>
      </p:sp>
      <p:pic>
        <p:nvPicPr>
          <p:cNvPr id="559" name="Google Shape;559;p48"/>
          <p:cNvPicPr preferRelativeResize="0"/>
          <p:nvPr/>
        </p:nvPicPr>
        <p:blipFill rotWithShape="1">
          <a:blip r:embed="rId3">
            <a:alphaModFix/>
          </a:blip>
          <a:srcRect b="0" l="0" r="0" t="0"/>
          <a:stretch/>
        </p:blipFill>
        <p:spPr>
          <a:xfrm>
            <a:off x="3656012" y="4611687"/>
            <a:ext cx="1597025" cy="1571625"/>
          </a:xfrm>
          <a:prstGeom prst="rect">
            <a:avLst/>
          </a:prstGeom>
          <a:noFill/>
          <a:ln>
            <a:noFill/>
          </a:ln>
          <a:effectLst>
            <a:outerShdw blurRad="63500" dir="2700000" dist="89802">
              <a:schemeClr val="dk1"/>
            </a:outerShdw>
          </a:effectLst>
        </p:spPr>
      </p:pic>
      <p:sp>
        <p:nvSpPr>
          <p:cNvPr id="560" name="Google Shape;560;p48"/>
          <p:cNvSpPr/>
          <p:nvPr/>
        </p:nvSpPr>
        <p:spPr>
          <a:xfrm>
            <a:off x="4425950" y="5319712"/>
            <a:ext cx="71437" cy="71437"/>
          </a:xfrm>
          <a:prstGeom prst="ellipse">
            <a:avLst/>
          </a:prstGeom>
          <a:noFill/>
          <a:ln cap="flat" cmpd="sng" w="28575">
            <a:solidFill>
              <a:schemeClr val="accent2"/>
            </a:solidFill>
            <a:prstDash val="solid"/>
            <a:miter lim="800000"/>
            <a:headEnd len="sm" w="sm" type="none"/>
            <a:tailEnd len="sm" w="sm" type="none"/>
          </a:ln>
        </p:spPr>
        <p:txBody>
          <a:bodyPr anchorCtr="0" anchor="ctr" bIns="43225" lIns="86475" spcFirstLastPara="1" rIns="86475" wrap="square" tIns="43225">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1" name="Google Shape;561;p48"/>
          <p:cNvSpPr txBox="1"/>
          <p:nvPr/>
        </p:nvSpPr>
        <p:spPr>
          <a:xfrm>
            <a:off x="4046537" y="5637212"/>
            <a:ext cx="820737" cy="436562"/>
          </a:xfrm>
          <a:prstGeom prst="rect">
            <a:avLst/>
          </a:prstGeom>
          <a:noFill/>
          <a:ln>
            <a:noFill/>
          </a:ln>
        </p:spPr>
        <p:txBody>
          <a:bodyPr anchorCtr="0" anchor="t" bIns="43225" lIns="86475" spcFirstLastPara="1" rIns="86475" wrap="square" tIns="43225">
            <a:spAutoFit/>
          </a:bodyPr>
          <a:lstStyle/>
          <a:p>
            <a:pPr indent="0" lvl="0" marL="0" marR="0" rtl="0" algn="ctr">
              <a:lnSpc>
                <a:spcPct val="100000"/>
              </a:lnSpc>
              <a:spcBef>
                <a:spcPts val="0"/>
              </a:spcBef>
              <a:spcAft>
                <a:spcPts val="0"/>
              </a:spcAft>
              <a:buClr>
                <a:schemeClr val="dk2"/>
              </a:buClr>
              <a:buSzPts val="2300"/>
              <a:buFont typeface="Arial"/>
              <a:buNone/>
            </a:pPr>
            <a:r>
              <a:rPr b="0" i="0" lang="en-US" sz="2300" u="none">
                <a:solidFill>
                  <a:schemeClr val="dk2"/>
                </a:solidFill>
                <a:latin typeface="Arial"/>
                <a:ea typeface="Arial"/>
                <a:cs typeface="Arial"/>
                <a:sym typeface="Arial"/>
              </a:rPr>
              <a:t>QSO</a:t>
            </a:r>
            <a:endParaRPr/>
          </a:p>
        </p:txBody>
      </p:sp>
      <p:pic>
        <p:nvPicPr>
          <p:cNvPr id="562" name="Google Shape;562;p48"/>
          <p:cNvPicPr preferRelativeResize="0"/>
          <p:nvPr/>
        </p:nvPicPr>
        <p:blipFill rotWithShape="1">
          <a:blip r:embed="rId4">
            <a:alphaModFix/>
          </a:blip>
          <a:srcRect b="0" l="0" r="0" t="0"/>
          <a:stretch/>
        </p:blipFill>
        <p:spPr>
          <a:xfrm>
            <a:off x="7299325" y="3208337"/>
            <a:ext cx="1595437" cy="1571625"/>
          </a:xfrm>
          <a:prstGeom prst="rect">
            <a:avLst/>
          </a:prstGeom>
          <a:noFill/>
          <a:ln>
            <a:noFill/>
          </a:ln>
          <a:effectLst>
            <a:outerShdw blurRad="63500" dir="2700000" dist="89802">
              <a:schemeClr val="dk1"/>
            </a:outerShdw>
          </a:effectLst>
        </p:spPr>
      </p:pic>
      <p:sp>
        <p:nvSpPr>
          <p:cNvPr id="563" name="Google Shape;563;p48"/>
          <p:cNvSpPr/>
          <p:nvPr/>
        </p:nvSpPr>
        <p:spPr>
          <a:xfrm>
            <a:off x="8070850" y="3943350"/>
            <a:ext cx="73025" cy="71437"/>
          </a:xfrm>
          <a:prstGeom prst="ellipse">
            <a:avLst/>
          </a:prstGeom>
          <a:noFill/>
          <a:ln cap="flat" cmpd="sng" w="28575">
            <a:solidFill>
              <a:schemeClr val="accent2"/>
            </a:solidFill>
            <a:prstDash val="solid"/>
            <a:miter lim="800000"/>
            <a:headEnd len="sm" w="sm" type="none"/>
            <a:tailEnd len="sm" w="sm" type="none"/>
          </a:ln>
        </p:spPr>
        <p:txBody>
          <a:bodyPr anchorCtr="0" anchor="ctr" bIns="43225" lIns="86475" spcFirstLastPara="1" rIns="86475" wrap="square" tIns="43225">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4" name="Google Shape;564;p48"/>
          <p:cNvSpPr txBox="1"/>
          <p:nvPr/>
        </p:nvSpPr>
        <p:spPr>
          <a:xfrm>
            <a:off x="7545387" y="4279900"/>
            <a:ext cx="1079500" cy="436562"/>
          </a:xfrm>
          <a:prstGeom prst="rect">
            <a:avLst/>
          </a:prstGeom>
          <a:noFill/>
          <a:ln>
            <a:noFill/>
          </a:ln>
        </p:spPr>
        <p:txBody>
          <a:bodyPr anchorCtr="0" anchor="t" bIns="43225" lIns="86475" spcFirstLastPara="1" rIns="86475" wrap="square" tIns="43225">
            <a:spAutoFit/>
          </a:bodyPr>
          <a:lstStyle/>
          <a:p>
            <a:pPr indent="0" lvl="0" marL="0" marR="0" rtl="0" algn="ctr">
              <a:lnSpc>
                <a:spcPct val="100000"/>
              </a:lnSpc>
              <a:spcBef>
                <a:spcPts val="0"/>
              </a:spcBef>
              <a:spcAft>
                <a:spcPts val="0"/>
              </a:spcAft>
              <a:buClr>
                <a:schemeClr val="dk2"/>
              </a:buClr>
              <a:buSzPts val="2300"/>
              <a:buFont typeface="Arial"/>
              <a:buNone/>
            </a:pPr>
            <a:r>
              <a:rPr b="0" i="0" lang="en-US" sz="2300" u="none">
                <a:solidFill>
                  <a:schemeClr val="dk2"/>
                </a:solidFill>
                <a:latin typeface="Arial"/>
                <a:ea typeface="Arial"/>
                <a:cs typeface="Arial"/>
                <a:sym typeface="Arial"/>
              </a:rPr>
              <a:t>Galaxy</a:t>
            </a:r>
            <a:endParaRPr/>
          </a:p>
        </p:txBody>
      </p:sp>
      <p:pic>
        <p:nvPicPr>
          <p:cNvPr id="565" name="Google Shape;565;p48"/>
          <p:cNvPicPr preferRelativeResize="0"/>
          <p:nvPr/>
        </p:nvPicPr>
        <p:blipFill rotWithShape="1">
          <a:blip r:embed="rId5">
            <a:alphaModFix/>
          </a:blip>
          <a:srcRect b="0" l="0" r="0" t="0"/>
          <a:stretch/>
        </p:blipFill>
        <p:spPr>
          <a:xfrm>
            <a:off x="3438525" y="1366837"/>
            <a:ext cx="1595437" cy="1571625"/>
          </a:xfrm>
          <a:prstGeom prst="rect">
            <a:avLst/>
          </a:prstGeom>
          <a:noFill/>
          <a:ln>
            <a:noFill/>
          </a:ln>
          <a:effectLst>
            <a:outerShdw blurRad="63500" dir="2700000" dist="89802">
              <a:schemeClr val="dk1"/>
            </a:outerShdw>
          </a:effectLst>
        </p:spPr>
      </p:pic>
      <p:sp>
        <p:nvSpPr>
          <p:cNvPr id="566" name="Google Shape;566;p48"/>
          <p:cNvSpPr/>
          <p:nvPr/>
        </p:nvSpPr>
        <p:spPr>
          <a:xfrm>
            <a:off x="4237037" y="2105025"/>
            <a:ext cx="71437" cy="71437"/>
          </a:xfrm>
          <a:prstGeom prst="ellipse">
            <a:avLst/>
          </a:prstGeom>
          <a:noFill/>
          <a:ln cap="flat" cmpd="sng" w="28575">
            <a:solidFill>
              <a:schemeClr val="dk1"/>
            </a:solidFill>
            <a:prstDash val="solid"/>
            <a:miter lim="800000"/>
            <a:headEnd len="sm" w="sm" type="none"/>
            <a:tailEnd len="sm" w="sm" type="none"/>
          </a:ln>
        </p:spPr>
        <p:txBody>
          <a:bodyPr anchorCtr="0" anchor="ctr" bIns="43225" lIns="86475" spcFirstLastPara="1" rIns="86475" wrap="square" tIns="43225">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7" name="Google Shape;567;p48"/>
          <p:cNvSpPr txBox="1"/>
          <p:nvPr/>
        </p:nvSpPr>
        <p:spPr>
          <a:xfrm>
            <a:off x="3738562" y="2422525"/>
            <a:ext cx="998537" cy="436562"/>
          </a:xfrm>
          <a:prstGeom prst="rect">
            <a:avLst/>
          </a:prstGeom>
          <a:noFill/>
          <a:ln>
            <a:noFill/>
          </a:ln>
        </p:spPr>
        <p:txBody>
          <a:bodyPr anchorCtr="0" anchor="t" bIns="43225" lIns="86475" spcFirstLastPara="1" rIns="86475" wrap="square" tIns="43225">
            <a:spAutoFit/>
          </a:bodyPr>
          <a:lstStyle/>
          <a:p>
            <a:pPr indent="0" lvl="0" marL="0" marR="0" rtl="0" algn="ctr">
              <a:lnSpc>
                <a:spcPct val="100000"/>
              </a:lnSpc>
              <a:spcBef>
                <a:spcPts val="0"/>
              </a:spcBef>
              <a:spcAft>
                <a:spcPts val="0"/>
              </a:spcAft>
              <a:buClr>
                <a:schemeClr val="dk2"/>
              </a:buClr>
              <a:buSzPts val="2300"/>
              <a:buFont typeface="Arial"/>
              <a:buNone/>
            </a:pPr>
            <a:r>
              <a:rPr b="0" i="0" lang="en-US" sz="2300" u="none">
                <a:solidFill>
                  <a:schemeClr val="dk2"/>
                </a:solidFill>
                <a:latin typeface="Arial"/>
                <a:ea typeface="Arial"/>
                <a:cs typeface="Arial"/>
                <a:sym typeface="Arial"/>
              </a:rPr>
              <a:t>Empty</a:t>
            </a:r>
            <a:endParaRPr/>
          </a:p>
        </p:txBody>
      </p:sp>
      <p:sp>
        <p:nvSpPr>
          <p:cNvPr id="568" name="Google Shape;568;p48"/>
          <p:cNvSpPr txBox="1"/>
          <p:nvPr/>
        </p:nvSpPr>
        <p:spPr>
          <a:xfrm>
            <a:off x="3727450" y="3327400"/>
            <a:ext cx="3627437" cy="676275"/>
          </a:xfrm>
          <a:prstGeom prst="rect">
            <a:avLst/>
          </a:prstGeom>
          <a:solidFill>
            <a:schemeClr val="lt1"/>
          </a:solidFill>
          <a:ln>
            <a:noFill/>
          </a:ln>
        </p:spPr>
        <p:txBody>
          <a:bodyPr anchorCtr="0" anchor="t" bIns="45700" lIns="91425" spcFirstLastPara="1" rIns="91425" wrap="square" tIns="45700">
            <a:spAutoFit/>
          </a:bodyPr>
          <a:lstStyle/>
          <a:p>
            <a:pPr indent="-228600" lvl="0" marL="228600" marR="0" rtl="0" algn="r">
              <a:lnSpc>
                <a:spcPct val="80000"/>
              </a:lnSpc>
              <a:spcBef>
                <a:spcPts val="0"/>
              </a:spcBef>
              <a:spcAft>
                <a:spcPts val="0"/>
              </a:spcAft>
              <a:buClr>
                <a:schemeClr val="dk2"/>
              </a:buClr>
              <a:buSzPts val="2400"/>
              <a:buFont typeface="Arial"/>
              <a:buNone/>
            </a:pPr>
            <a:r>
              <a:rPr b="0" i="0" lang="en-US" sz="2400" u="none">
                <a:solidFill>
                  <a:schemeClr val="dk2"/>
                </a:solidFill>
                <a:latin typeface="Arial"/>
                <a:ea typeface="Arial"/>
                <a:cs typeface="Arial"/>
                <a:sym typeface="Arial"/>
              </a:rPr>
              <a:t>Black holes in“normal” galaxies</a:t>
            </a:r>
            <a:endParaRPr/>
          </a:p>
        </p:txBody>
      </p:sp>
      <p:sp>
        <p:nvSpPr>
          <p:cNvPr id="569" name="Google Shape;569;p48"/>
          <p:cNvSpPr txBox="1"/>
          <p:nvPr/>
        </p:nvSpPr>
        <p:spPr>
          <a:xfrm>
            <a:off x="5129212" y="1560512"/>
            <a:ext cx="3530600" cy="676275"/>
          </a:xfrm>
          <a:prstGeom prst="rect">
            <a:avLst/>
          </a:prstGeom>
          <a:solidFill>
            <a:schemeClr val="lt1"/>
          </a:solidFill>
          <a:ln>
            <a:noFill/>
          </a:ln>
        </p:spPr>
        <p:txBody>
          <a:bodyPr anchorCtr="0" anchor="t" bIns="45700" lIns="91425" spcFirstLastPara="1" rIns="91425" wrap="square" tIns="45700">
            <a:spAutoFit/>
          </a:bodyPr>
          <a:lstStyle/>
          <a:p>
            <a:pPr indent="-228600" lvl="0" marL="228600" marR="0" rtl="0" algn="l">
              <a:lnSpc>
                <a:spcPct val="80000"/>
              </a:lnSpc>
              <a:spcBef>
                <a:spcPts val="0"/>
              </a:spcBef>
              <a:spcAft>
                <a:spcPts val="0"/>
              </a:spcAft>
              <a:buClr>
                <a:schemeClr val="dk2"/>
              </a:buClr>
              <a:buSzPts val="2400"/>
              <a:buFont typeface="Arial"/>
              <a:buNone/>
            </a:pPr>
            <a:r>
              <a:rPr b="0" i="0" lang="en-US" sz="2400" u="none">
                <a:solidFill>
                  <a:schemeClr val="dk2"/>
                </a:solidFill>
                <a:latin typeface="Arial"/>
                <a:ea typeface="Arial"/>
                <a:cs typeface="Arial"/>
                <a:sym typeface="Arial"/>
              </a:rPr>
              <a:t>Black holes in empty space</a:t>
            </a:r>
            <a:endParaRPr/>
          </a:p>
        </p:txBody>
      </p:sp>
      <p:grpSp>
        <p:nvGrpSpPr>
          <p:cNvPr id="570" name="Google Shape;570;p48"/>
          <p:cNvGrpSpPr/>
          <p:nvPr/>
        </p:nvGrpSpPr>
        <p:grpSpPr>
          <a:xfrm>
            <a:off x="457200" y="1752600"/>
            <a:ext cx="2976562" cy="4554537"/>
            <a:chOff x="144" y="1086"/>
            <a:chExt cx="1875" cy="2869"/>
          </a:xfrm>
        </p:grpSpPr>
        <p:pic>
          <p:nvPicPr>
            <p:cNvPr id="571" name="Google Shape;571;p48"/>
            <p:cNvPicPr preferRelativeResize="0"/>
            <p:nvPr/>
          </p:nvPicPr>
          <p:blipFill rotWithShape="1">
            <a:blip r:embed="rId6">
              <a:alphaModFix/>
            </a:blip>
            <a:srcRect b="0" l="0" r="0" t="0"/>
            <a:stretch/>
          </p:blipFill>
          <p:spPr>
            <a:xfrm>
              <a:off x="144" y="1086"/>
              <a:ext cx="1875" cy="2295"/>
            </a:xfrm>
            <a:prstGeom prst="rect">
              <a:avLst/>
            </a:prstGeom>
            <a:noFill/>
            <a:ln>
              <a:noFill/>
            </a:ln>
            <a:effectLst>
              <a:outerShdw blurRad="63500" dir="2700000" dist="89802">
                <a:schemeClr val="dk1"/>
              </a:outerShdw>
            </a:effectLst>
          </p:spPr>
        </p:pic>
        <p:sp>
          <p:nvSpPr>
            <p:cNvPr id="572" name="Google Shape;572;p48"/>
            <p:cNvSpPr txBox="1"/>
            <p:nvPr/>
          </p:nvSpPr>
          <p:spPr>
            <a:xfrm>
              <a:off x="375" y="3437"/>
              <a:ext cx="1440" cy="5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99"/>
                </a:buClr>
                <a:buSzPts val="2400"/>
                <a:buFont typeface="Arial"/>
                <a:buNone/>
              </a:pPr>
              <a:r>
                <a:rPr b="0" i="0" lang="en-US" sz="2400" u="none">
                  <a:solidFill>
                    <a:srgbClr val="FFFF99"/>
                  </a:solidFill>
                  <a:latin typeface="Arial"/>
                  <a:ea typeface="Arial"/>
                  <a:cs typeface="Arial"/>
                  <a:sym typeface="Arial"/>
                </a:rPr>
                <a:t>Chandra deep field</a:t>
              </a:r>
              <a:endParaRPr/>
            </a:p>
          </p:txBody>
        </p:sp>
      </p:grpSp>
      <p:sp>
        <p:nvSpPr>
          <p:cNvPr id="573" name="Google Shape;573;p48"/>
          <p:cNvSpPr txBox="1"/>
          <p:nvPr/>
        </p:nvSpPr>
        <p:spPr>
          <a:xfrm>
            <a:off x="1219200" y="2209800"/>
            <a:ext cx="1597025" cy="390525"/>
          </a:xfrm>
          <a:prstGeom prst="rect">
            <a:avLst/>
          </a:prstGeom>
          <a:noFill/>
          <a:ln>
            <a:noFill/>
          </a:ln>
        </p:spPr>
        <p:txBody>
          <a:bodyPr anchorCtr="0" anchor="t" bIns="43225" lIns="86475" spcFirstLastPara="1" rIns="86475" wrap="square" tIns="43225">
            <a:spAutoFit/>
          </a:bodyPr>
          <a:lstStyle/>
          <a:p>
            <a:pPr indent="0" lvl="0" marL="0" marR="0" rtl="0" algn="ctr">
              <a:lnSpc>
                <a:spcPct val="100000"/>
              </a:lnSpc>
              <a:spcBef>
                <a:spcPts val="0"/>
              </a:spcBef>
              <a:spcAft>
                <a:spcPts val="0"/>
              </a:spcAft>
              <a:buClr>
                <a:schemeClr val="dk2"/>
              </a:buClr>
              <a:buSzPts val="2000"/>
              <a:buFont typeface="Arial"/>
              <a:buNone/>
            </a:pPr>
            <a:r>
              <a:rPr b="1" i="0" lang="en-US" sz="2000" u="none">
                <a:solidFill>
                  <a:schemeClr val="dk2"/>
                </a:solidFill>
                <a:latin typeface="Arial"/>
                <a:ea typeface="Arial"/>
                <a:cs typeface="Arial"/>
                <a:sym typeface="Arial"/>
              </a:rPr>
              <a:t>Deep Image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7" name="Shape 577"/>
        <p:cNvGrpSpPr/>
        <p:nvPr/>
      </p:nvGrpSpPr>
      <p:grpSpPr>
        <a:xfrm>
          <a:off x="0" y="0"/>
          <a:ext cx="0" cy="0"/>
          <a:chOff x="0" y="0"/>
          <a:chExt cx="0" cy="0"/>
        </a:xfrm>
      </p:grpSpPr>
      <p:sp>
        <p:nvSpPr>
          <p:cNvPr id="578" name="Google Shape;578;p49"/>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79" name="Google Shape;579;p49"/>
          <p:cNvSpPr txBox="1"/>
          <p:nvPr>
            <p:ph type="title"/>
          </p:nvPr>
        </p:nvSpPr>
        <p:spPr>
          <a:xfrm>
            <a:off x="838200" y="152400"/>
            <a:ext cx="7772400" cy="8382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XMM-Newton Mission</a:t>
            </a:r>
            <a:endParaRPr/>
          </a:p>
        </p:txBody>
      </p:sp>
      <p:sp>
        <p:nvSpPr>
          <p:cNvPr id="580" name="Google Shape;580;p49"/>
          <p:cNvSpPr txBox="1"/>
          <p:nvPr>
            <p:ph idx="1" type="body"/>
          </p:nvPr>
        </p:nvSpPr>
        <p:spPr>
          <a:xfrm>
            <a:off x="1219200" y="1371600"/>
            <a:ext cx="7772400" cy="2819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Complementary to Chandra  - launched 12/10/99</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Higher spectral resolution, poorer imaging</a:t>
            </a:r>
            <a:endParaRPr/>
          </a:p>
          <a:p>
            <a:pPr indent="-342900" lvl="0" marL="342900" marR="0" rtl="0" algn="l">
              <a:lnSpc>
                <a:spcPct val="10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XMM-Newton focuses on details of X-ray spectral lines from stars, black holes, galaxies, and galaxy clusters</a:t>
            </a:r>
            <a:endParaRPr/>
          </a:p>
        </p:txBody>
      </p:sp>
      <p:pic>
        <p:nvPicPr>
          <p:cNvPr id="581" name="Google Shape;581;p49"/>
          <p:cNvPicPr preferRelativeResize="0"/>
          <p:nvPr/>
        </p:nvPicPr>
        <p:blipFill rotWithShape="1">
          <a:blip r:embed="rId3">
            <a:alphaModFix/>
          </a:blip>
          <a:srcRect b="0" l="0" r="0" t="0"/>
          <a:stretch/>
        </p:blipFill>
        <p:spPr>
          <a:xfrm>
            <a:off x="5181600" y="4221162"/>
            <a:ext cx="2514600" cy="2011362"/>
          </a:xfrm>
          <a:prstGeom prst="rect">
            <a:avLst/>
          </a:prstGeom>
          <a:noFill/>
          <a:ln>
            <a:noFill/>
          </a:ln>
        </p:spPr>
      </p:pic>
      <p:pic>
        <p:nvPicPr>
          <p:cNvPr id="582" name="Google Shape;582;p49"/>
          <p:cNvPicPr preferRelativeResize="0"/>
          <p:nvPr/>
        </p:nvPicPr>
        <p:blipFill rotWithShape="1">
          <a:blip r:embed="rId4">
            <a:alphaModFix/>
          </a:blip>
          <a:srcRect b="0" l="0" r="0" t="0"/>
          <a:stretch/>
        </p:blipFill>
        <p:spPr>
          <a:xfrm>
            <a:off x="1676400" y="4267200"/>
            <a:ext cx="2514600" cy="1885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6" name="Shape 586"/>
        <p:cNvGrpSpPr/>
        <p:nvPr/>
      </p:nvGrpSpPr>
      <p:grpSpPr>
        <a:xfrm>
          <a:off x="0" y="0"/>
          <a:ext cx="0" cy="0"/>
          <a:chOff x="0" y="0"/>
          <a:chExt cx="0" cy="0"/>
        </a:xfrm>
      </p:grpSpPr>
      <p:sp>
        <p:nvSpPr>
          <p:cNvPr id="587" name="Google Shape;587;p50"/>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88" name="Google Shape;588;p50"/>
          <p:cNvSpPr txBox="1"/>
          <p:nvPr>
            <p:ph type="title"/>
          </p:nvPr>
        </p:nvSpPr>
        <p:spPr>
          <a:xfrm>
            <a:off x="838200" y="152400"/>
            <a:ext cx="7772400" cy="8382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XMM-Newton Mission</a:t>
            </a:r>
            <a:endParaRPr/>
          </a:p>
        </p:txBody>
      </p:sp>
      <p:pic>
        <p:nvPicPr>
          <p:cNvPr descr="back side of an XMM-Newton mirror module" id="589" name="Google Shape;589;p50"/>
          <p:cNvPicPr preferRelativeResize="0"/>
          <p:nvPr/>
        </p:nvPicPr>
        <p:blipFill rotWithShape="1">
          <a:blip r:embed="rId3">
            <a:alphaModFix/>
          </a:blip>
          <a:srcRect b="0" l="0" r="0" t="0"/>
          <a:stretch/>
        </p:blipFill>
        <p:spPr>
          <a:xfrm>
            <a:off x="1371600" y="1066800"/>
            <a:ext cx="3611562" cy="3000375"/>
          </a:xfrm>
          <a:prstGeom prst="rect">
            <a:avLst/>
          </a:prstGeom>
          <a:noFill/>
          <a:ln>
            <a:noFill/>
          </a:ln>
        </p:spPr>
      </p:pic>
      <p:sp>
        <p:nvSpPr>
          <p:cNvPr id="590" name="Google Shape;590;p50"/>
          <p:cNvSpPr txBox="1"/>
          <p:nvPr/>
        </p:nvSpPr>
        <p:spPr>
          <a:xfrm>
            <a:off x="5029200" y="1066800"/>
            <a:ext cx="25146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Nested grazing incidence optics</a:t>
            </a:r>
            <a:endParaRPr/>
          </a:p>
        </p:txBody>
      </p:sp>
      <p:pic>
        <p:nvPicPr>
          <p:cNvPr descr="reflection grating array" id="591" name="Google Shape;591;p50"/>
          <p:cNvPicPr preferRelativeResize="0"/>
          <p:nvPr/>
        </p:nvPicPr>
        <p:blipFill rotWithShape="1">
          <a:blip r:embed="rId4">
            <a:alphaModFix/>
          </a:blip>
          <a:srcRect b="0" l="0" r="0" t="0"/>
          <a:stretch/>
        </p:blipFill>
        <p:spPr>
          <a:xfrm>
            <a:off x="4953000" y="3513137"/>
            <a:ext cx="3505200" cy="2776537"/>
          </a:xfrm>
          <a:prstGeom prst="rect">
            <a:avLst/>
          </a:prstGeom>
          <a:noFill/>
          <a:ln>
            <a:noFill/>
          </a:ln>
        </p:spPr>
      </p:pic>
      <p:sp>
        <p:nvSpPr>
          <p:cNvPr id="592" name="Google Shape;592;p50"/>
          <p:cNvSpPr txBox="1"/>
          <p:nvPr/>
        </p:nvSpPr>
        <p:spPr>
          <a:xfrm>
            <a:off x="2362200" y="5410200"/>
            <a:ext cx="2514600" cy="82232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Reflection Grating Spectrometer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6" name="Shape 596"/>
        <p:cNvGrpSpPr/>
        <p:nvPr/>
      </p:nvGrpSpPr>
      <p:grpSpPr>
        <a:xfrm>
          <a:off x="0" y="0"/>
          <a:ext cx="0" cy="0"/>
          <a:chOff x="0" y="0"/>
          <a:chExt cx="0" cy="0"/>
        </a:xfrm>
      </p:grpSpPr>
      <p:sp>
        <p:nvSpPr>
          <p:cNvPr id="597" name="Google Shape;597;p51"/>
          <p:cNvSpPr txBox="1"/>
          <p:nvPr>
            <p:ph idx="4294967295"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Gamma-ray Astronomy: </a:t>
            </a:r>
            <a:br>
              <a:rPr b="1" i="1" lang="en-US" sz="4400" u="none">
                <a:solidFill>
                  <a:schemeClr val="dk2"/>
                </a:solidFill>
                <a:latin typeface="Times New Roman"/>
                <a:ea typeface="Times New Roman"/>
                <a:cs typeface="Times New Roman"/>
                <a:sym typeface="Times New Roman"/>
              </a:rPr>
            </a:br>
            <a:r>
              <a:rPr b="1" i="1" lang="en-US" sz="4400" u="none">
                <a:solidFill>
                  <a:schemeClr val="dk2"/>
                </a:solidFill>
                <a:latin typeface="Times New Roman"/>
                <a:ea typeface="Times New Roman"/>
                <a:cs typeface="Times New Roman"/>
                <a:sym typeface="Times New Roman"/>
              </a:rPr>
              <a:t>The Big Picture</a:t>
            </a:r>
            <a:endParaRPr/>
          </a:p>
        </p:txBody>
      </p:sp>
      <p:sp>
        <p:nvSpPr>
          <p:cNvPr id="598" name="Google Shape;598;p51"/>
          <p:cNvSpPr txBox="1"/>
          <p:nvPr>
            <p:ph idx="4294967295" type="body"/>
          </p:nvPr>
        </p:nvSpPr>
        <p:spPr>
          <a:xfrm>
            <a:off x="1066800" y="1981200"/>
            <a:ext cx="2819400" cy="32004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chemeClr val="dk2"/>
              </a:buClr>
              <a:buSzPts val="1800"/>
              <a:buFont typeface="Arial"/>
              <a:buChar char="●"/>
            </a:pPr>
            <a:r>
              <a:rPr b="0" i="0" lang="en-US" sz="2400" u="none">
                <a:solidFill>
                  <a:schemeClr val="dk1"/>
                </a:solidFill>
                <a:latin typeface="Times New Roman"/>
                <a:ea typeface="Times New Roman"/>
                <a:cs typeface="Times New Roman"/>
                <a:sym typeface="Times New Roman"/>
              </a:rPr>
              <a:t>Whole sky glows</a:t>
            </a:r>
            <a:endParaRPr/>
          </a:p>
          <a:p>
            <a:pPr indent="-228600" lvl="0" marL="342900" marR="0" rtl="0" algn="l">
              <a:lnSpc>
                <a:spcPct val="100000"/>
              </a:lnSpc>
              <a:spcBef>
                <a:spcPts val="480"/>
              </a:spcBef>
              <a:spcAft>
                <a:spcPts val="0"/>
              </a:spcAft>
              <a:buClr>
                <a:schemeClr val="dk2"/>
              </a:buClr>
              <a:buSzPts val="1800"/>
              <a:buFont typeface="Arial"/>
              <a:buNone/>
            </a:pPr>
            <a:r>
              <a:t/>
            </a:r>
            <a:endParaRPr b="0" i="0" sz="24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2"/>
              </a:buClr>
              <a:buSzPts val="1800"/>
              <a:buFont typeface="Arial"/>
              <a:buChar char="●"/>
            </a:pPr>
            <a:r>
              <a:rPr b="0" i="0" lang="en-US" sz="2400" u="none">
                <a:solidFill>
                  <a:schemeClr val="dk1"/>
                </a:solidFill>
                <a:latin typeface="Times New Roman"/>
                <a:ea typeface="Times New Roman"/>
                <a:cs typeface="Times New Roman"/>
                <a:sym typeface="Times New Roman"/>
              </a:rPr>
              <a:t>Extreme environments</a:t>
            </a:r>
            <a:endParaRPr/>
          </a:p>
          <a:p>
            <a:pPr indent="-228600" lvl="0" marL="342900" marR="0" rtl="0" algn="l">
              <a:lnSpc>
                <a:spcPct val="100000"/>
              </a:lnSpc>
              <a:spcBef>
                <a:spcPts val="480"/>
              </a:spcBef>
              <a:spcAft>
                <a:spcPts val="0"/>
              </a:spcAft>
              <a:buClr>
                <a:schemeClr val="dk2"/>
              </a:buClr>
              <a:buSzPts val="1800"/>
              <a:buFont typeface="Arial"/>
              <a:buNone/>
            </a:pPr>
            <a:r>
              <a:t/>
            </a:r>
            <a:endParaRPr b="0" i="0" sz="24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2"/>
              </a:buClr>
              <a:buSzPts val="1800"/>
              <a:buFont typeface="Arial"/>
              <a:buChar char="●"/>
            </a:pPr>
            <a:r>
              <a:rPr b="0" i="0" lang="en-US" sz="2400" u="none">
                <a:solidFill>
                  <a:schemeClr val="dk1"/>
                </a:solidFill>
                <a:latin typeface="Times New Roman"/>
                <a:ea typeface="Times New Roman"/>
                <a:cs typeface="Times New Roman"/>
                <a:sym typeface="Times New Roman"/>
              </a:rPr>
              <a:t>Probes of the Universe</a:t>
            </a:r>
            <a:endParaRPr/>
          </a:p>
        </p:txBody>
      </p:sp>
      <p:pic>
        <p:nvPicPr>
          <p:cNvPr id="599" name="Google Shape;599;p51"/>
          <p:cNvPicPr preferRelativeResize="0"/>
          <p:nvPr/>
        </p:nvPicPr>
        <p:blipFill rotWithShape="1">
          <a:blip r:embed="rId3">
            <a:alphaModFix/>
          </a:blip>
          <a:srcRect b="0" l="0" r="0" t="0"/>
          <a:stretch/>
        </p:blipFill>
        <p:spPr>
          <a:xfrm>
            <a:off x="3810000" y="1981200"/>
            <a:ext cx="5105400" cy="3021012"/>
          </a:xfrm>
          <a:prstGeom prst="rect">
            <a:avLst/>
          </a:prstGeom>
          <a:noFill/>
          <a:ln>
            <a:noFill/>
          </a:ln>
        </p:spPr>
      </p:pic>
      <p:sp>
        <p:nvSpPr>
          <p:cNvPr id="600" name="Google Shape;600;p51"/>
          <p:cNvSpPr txBox="1"/>
          <p:nvPr/>
        </p:nvSpPr>
        <p:spPr>
          <a:xfrm>
            <a:off x="3581400" y="5257800"/>
            <a:ext cx="53340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CGRO/EGRET All Sky Map</a:t>
            </a:r>
            <a:endParaRPr/>
          </a:p>
        </p:txBody>
      </p:sp>
    </p:spTree>
  </p:cSld>
  <p:clrMapOvr>
    <a:masterClrMapping/>
  </p:clrMapOvr>
  <p:transition spd="slow">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4" name="Shape 604"/>
        <p:cNvGrpSpPr/>
        <p:nvPr/>
      </p:nvGrpSpPr>
      <p:grpSpPr>
        <a:xfrm>
          <a:off x="0" y="0"/>
          <a:ext cx="0" cy="0"/>
          <a:chOff x="0" y="0"/>
          <a:chExt cx="0" cy="0"/>
        </a:xfrm>
      </p:grpSpPr>
      <p:sp>
        <p:nvSpPr>
          <p:cNvPr id="605" name="Google Shape;605;p52"/>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06" name="Google Shape;606;p52"/>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Early Gamma-ray Astronomy</a:t>
            </a:r>
            <a:endParaRPr/>
          </a:p>
        </p:txBody>
      </p:sp>
      <p:sp>
        <p:nvSpPr>
          <p:cNvPr id="607" name="Google Shape;607;p52"/>
          <p:cNvSpPr txBox="1"/>
          <p:nvPr/>
        </p:nvSpPr>
        <p:spPr>
          <a:xfrm>
            <a:off x="1371600" y="1752600"/>
            <a:ext cx="7402512" cy="4237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99"/>
              </a:buClr>
              <a:buSzPts val="3200"/>
              <a:buFont typeface="Times"/>
              <a:buNone/>
            </a:pPr>
            <a:r>
              <a:rPr b="0" i="0" lang="en-US" sz="3200" u="none">
                <a:solidFill>
                  <a:srgbClr val="FFFF99"/>
                </a:solidFill>
                <a:latin typeface="Times"/>
                <a:ea typeface="Times"/>
                <a:cs typeface="Times"/>
                <a:sym typeface="Times"/>
              </a:rPr>
              <a:t>• Gamma-ray Bursts</a:t>
            </a:r>
            <a:endParaRPr/>
          </a:p>
          <a:p>
            <a:pPr indent="-177800" lvl="1" marL="457200" marR="0" rtl="0" algn="l">
              <a:lnSpc>
                <a:spcPct val="100000"/>
              </a:lnSpc>
              <a:spcBef>
                <a:spcPts val="0"/>
              </a:spcBef>
              <a:spcAft>
                <a:spcPts val="0"/>
              </a:spcAft>
              <a:buClr>
                <a:srgbClr val="FFFF99"/>
              </a:buClr>
              <a:buSzPts val="2800"/>
              <a:buFont typeface="Times"/>
              <a:buChar char="•"/>
            </a:pPr>
            <a:r>
              <a:rPr b="0" i="0" lang="en-US" sz="2800" u="none" cap="none" strike="noStrike">
                <a:solidFill>
                  <a:srgbClr val="FFFF99"/>
                </a:solidFill>
                <a:latin typeface="Times"/>
                <a:ea typeface="Times"/>
                <a:cs typeface="Times"/>
                <a:sym typeface="Times"/>
              </a:rPr>
              <a:t> </a:t>
            </a:r>
            <a:r>
              <a:rPr b="0" i="0" lang="en-US" sz="2800" u="none" cap="none" strike="noStrike">
                <a:solidFill>
                  <a:schemeClr val="dk1"/>
                </a:solidFill>
                <a:latin typeface="Times"/>
                <a:ea typeface="Times"/>
                <a:cs typeface="Times"/>
                <a:sym typeface="Times"/>
              </a:rPr>
              <a:t>Vela Program : A Bomb or Not a Bomb?</a:t>
            </a:r>
            <a:endParaRPr/>
          </a:p>
          <a:p>
            <a:pPr indent="-177800" lvl="1" marL="457200" marR="0" rtl="0" algn="l">
              <a:lnSpc>
                <a:spcPct val="100000"/>
              </a:lnSpc>
              <a:spcBef>
                <a:spcPts val="0"/>
              </a:spcBef>
              <a:spcAft>
                <a:spcPts val="0"/>
              </a:spcAft>
              <a:buClr>
                <a:schemeClr val="dk1"/>
              </a:buClr>
              <a:buSzPts val="2800"/>
              <a:buFont typeface="Times"/>
              <a:buChar char="•"/>
            </a:pPr>
            <a:r>
              <a:rPr b="0" i="0" lang="en-US" sz="2800" u="none" cap="none" strike="noStrike">
                <a:solidFill>
                  <a:schemeClr val="dk1"/>
                </a:solidFill>
                <a:latin typeface="Times"/>
                <a:ea typeface="Times"/>
                <a:cs typeface="Times"/>
                <a:sym typeface="Times"/>
              </a:rPr>
              <a:t> A few hundred events, a few hundred theories</a:t>
            </a:r>
            <a:endParaRPr/>
          </a:p>
          <a:p>
            <a:pPr indent="0" lvl="0" marL="0" marR="0" rtl="0" algn="l">
              <a:lnSpc>
                <a:spcPct val="100000"/>
              </a:lnSpc>
              <a:spcBef>
                <a:spcPts val="0"/>
              </a:spcBef>
              <a:spcAft>
                <a:spcPts val="0"/>
              </a:spcAft>
              <a:buClr>
                <a:schemeClr val="dk1"/>
              </a:buClr>
              <a:buSzPts val="2800"/>
              <a:buFont typeface="Times New Roman"/>
              <a:buNone/>
            </a:pPr>
            <a:r>
              <a:t/>
            </a:r>
            <a:endParaRPr b="0" i="0" sz="2800" u="none">
              <a:solidFill>
                <a:schemeClr val="dk1"/>
              </a:solidFill>
              <a:latin typeface="Times"/>
              <a:ea typeface="Times"/>
              <a:cs typeface="Times"/>
              <a:sym typeface="Times"/>
            </a:endParaRPr>
          </a:p>
          <a:p>
            <a:pPr indent="-203200" lvl="0" marL="0" marR="0" rtl="0" algn="l">
              <a:lnSpc>
                <a:spcPct val="100000"/>
              </a:lnSpc>
              <a:spcBef>
                <a:spcPts val="0"/>
              </a:spcBef>
              <a:spcAft>
                <a:spcPts val="0"/>
              </a:spcAft>
              <a:buClr>
                <a:srgbClr val="FFFF99"/>
              </a:buClr>
              <a:buSzPts val="3200"/>
              <a:buFont typeface="Times"/>
              <a:buChar char="•"/>
            </a:pPr>
            <a:r>
              <a:rPr b="0" i="0" lang="en-US" sz="3200" u="none">
                <a:solidFill>
                  <a:srgbClr val="FFFF99"/>
                </a:solidFill>
                <a:latin typeface="Times"/>
                <a:ea typeface="Times"/>
                <a:cs typeface="Times"/>
                <a:sym typeface="Times"/>
              </a:rPr>
              <a:t> Gamma-ray Sources</a:t>
            </a:r>
            <a:endParaRPr/>
          </a:p>
          <a:p>
            <a:pPr indent="-203200" lvl="1" marL="457200" marR="0" rtl="0" algn="l">
              <a:lnSpc>
                <a:spcPct val="100000"/>
              </a:lnSpc>
              <a:spcBef>
                <a:spcPts val="0"/>
              </a:spcBef>
              <a:spcAft>
                <a:spcPts val="0"/>
              </a:spcAft>
              <a:buClr>
                <a:schemeClr val="dk1"/>
              </a:buClr>
              <a:buSzPts val="3200"/>
              <a:buFont typeface="Times"/>
              <a:buChar char="•"/>
            </a:pPr>
            <a:r>
              <a:rPr b="0" i="0" lang="en-US" sz="3200" u="none" cap="none" strike="noStrike">
                <a:solidFill>
                  <a:schemeClr val="dk1"/>
                </a:solidFill>
                <a:latin typeface="Times"/>
                <a:ea typeface="Times"/>
                <a:cs typeface="Times"/>
                <a:sym typeface="Times"/>
              </a:rPr>
              <a:t> </a:t>
            </a:r>
            <a:r>
              <a:rPr b="0" i="0" lang="en-US" sz="2800" u="none" cap="none" strike="noStrike">
                <a:solidFill>
                  <a:schemeClr val="dk1"/>
                </a:solidFill>
                <a:latin typeface="Times"/>
                <a:ea typeface="Times"/>
                <a:cs typeface="Times"/>
                <a:sym typeface="Times"/>
              </a:rPr>
              <a:t>SAS-2 – discovered 2 pulsars (1972)</a:t>
            </a:r>
            <a:endParaRPr/>
          </a:p>
          <a:p>
            <a:pPr indent="-203200" lvl="1" marL="457200" marR="0" rtl="0" algn="l">
              <a:lnSpc>
                <a:spcPct val="100000"/>
              </a:lnSpc>
              <a:spcBef>
                <a:spcPts val="0"/>
              </a:spcBef>
              <a:spcAft>
                <a:spcPts val="0"/>
              </a:spcAft>
              <a:buClr>
                <a:schemeClr val="dk1"/>
              </a:buClr>
              <a:buSzPts val="3200"/>
              <a:buFont typeface="Times"/>
              <a:buChar char="•"/>
            </a:pPr>
            <a:r>
              <a:rPr b="0" i="0" lang="en-US" sz="3200" u="none" cap="none" strike="noStrike">
                <a:solidFill>
                  <a:schemeClr val="dk1"/>
                </a:solidFill>
                <a:latin typeface="Times"/>
                <a:ea typeface="Times"/>
                <a:cs typeface="Times"/>
                <a:sym typeface="Times"/>
              </a:rPr>
              <a:t> </a:t>
            </a:r>
            <a:r>
              <a:rPr b="0" i="0" lang="en-US" sz="2800" u="none" cap="none" strike="noStrike">
                <a:solidFill>
                  <a:schemeClr val="dk1"/>
                </a:solidFill>
                <a:latin typeface="Times"/>
                <a:ea typeface="Times"/>
                <a:cs typeface="Times"/>
                <a:sym typeface="Times"/>
              </a:rPr>
              <a:t>COS-B – about 25 sources</a:t>
            </a:r>
            <a:r>
              <a:rPr b="0" i="0" lang="en-US" sz="3200" u="none" cap="none" strike="noStrike">
                <a:solidFill>
                  <a:schemeClr val="dk1"/>
                </a:solidFill>
                <a:latin typeface="Times"/>
                <a:ea typeface="Times"/>
                <a:cs typeface="Times"/>
                <a:sym typeface="Times"/>
              </a:rPr>
              <a:t> </a:t>
            </a:r>
            <a:r>
              <a:rPr b="0" i="0" lang="en-US" sz="2800" u="none" cap="none" strike="noStrike">
                <a:solidFill>
                  <a:schemeClr val="dk1"/>
                </a:solidFill>
                <a:latin typeface="Times"/>
                <a:ea typeface="Times"/>
                <a:cs typeface="Times"/>
                <a:sym typeface="Times"/>
              </a:rPr>
              <a:t>(1975-82)</a:t>
            </a:r>
            <a:endParaRPr/>
          </a:p>
          <a:p>
            <a:pPr indent="-203200" lvl="1" marL="457200" marR="0" rtl="0" algn="l">
              <a:lnSpc>
                <a:spcPct val="100000"/>
              </a:lnSpc>
              <a:spcBef>
                <a:spcPts val="0"/>
              </a:spcBef>
              <a:spcAft>
                <a:spcPts val="0"/>
              </a:spcAft>
              <a:buClr>
                <a:schemeClr val="dk1"/>
              </a:buClr>
              <a:buSzPts val="3200"/>
              <a:buFont typeface="Times"/>
              <a:buChar char="•"/>
            </a:pPr>
            <a:r>
              <a:rPr b="0" i="0" lang="en-US" sz="3200" u="none" cap="none" strike="noStrike">
                <a:solidFill>
                  <a:schemeClr val="dk1"/>
                </a:solidFill>
                <a:latin typeface="Times"/>
                <a:ea typeface="Times"/>
                <a:cs typeface="Times"/>
                <a:sym typeface="Times"/>
              </a:rPr>
              <a:t> </a:t>
            </a:r>
            <a:r>
              <a:rPr b="0" i="0" lang="en-US" sz="2800" u="none" cap="none" strike="noStrike">
                <a:solidFill>
                  <a:schemeClr val="dk1"/>
                </a:solidFill>
                <a:latin typeface="Times"/>
                <a:ea typeface="Times"/>
                <a:cs typeface="Times"/>
                <a:sym typeface="Times"/>
              </a:rPr>
              <a:t>Most unidentified, but 1 quasar</a:t>
            </a:r>
            <a:endParaRPr/>
          </a:p>
          <a:p>
            <a:pPr indent="-177800" lvl="1" marL="457200" marR="0" rtl="0" algn="l">
              <a:lnSpc>
                <a:spcPct val="100000"/>
              </a:lnSpc>
              <a:spcBef>
                <a:spcPts val="0"/>
              </a:spcBef>
              <a:spcAft>
                <a:spcPts val="0"/>
              </a:spcAft>
              <a:buClr>
                <a:schemeClr val="dk1"/>
              </a:buClr>
              <a:buSzPts val="2800"/>
              <a:buFont typeface="Times"/>
              <a:buChar char="•"/>
            </a:pPr>
            <a:r>
              <a:rPr b="0" i="0" lang="en-US" sz="2800" u="none" cap="none" strike="noStrike">
                <a:solidFill>
                  <a:schemeClr val="dk1"/>
                </a:solidFill>
                <a:latin typeface="Times"/>
                <a:ea typeface="Times"/>
                <a:cs typeface="Times"/>
                <a:sym typeface="Times"/>
              </a:rPr>
              <a:t> Diffuse extra-galactic background</a:t>
            </a:r>
            <a:endParaRPr/>
          </a:p>
        </p:txBody>
      </p:sp>
    </p:spTree>
  </p:cSld>
  <p:clrMapOvr>
    <a:masterClrMapping/>
  </p:clrMapOvr>
  <p:transition spd="slow">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1" name="Shape 611"/>
        <p:cNvGrpSpPr/>
        <p:nvPr/>
      </p:nvGrpSpPr>
      <p:grpSpPr>
        <a:xfrm>
          <a:off x="0" y="0"/>
          <a:ext cx="0" cy="0"/>
          <a:chOff x="0" y="0"/>
          <a:chExt cx="0" cy="0"/>
        </a:xfrm>
      </p:grpSpPr>
      <p:sp>
        <p:nvSpPr>
          <p:cNvPr id="612" name="Google Shape;612;p53"/>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13" name="Google Shape;613;p53"/>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CGRO (1991-2000)</a:t>
            </a:r>
            <a:endParaRPr/>
          </a:p>
        </p:txBody>
      </p:sp>
      <p:pic>
        <p:nvPicPr>
          <p:cNvPr id="614" name="Google Shape;614;p53"/>
          <p:cNvPicPr preferRelativeResize="0"/>
          <p:nvPr/>
        </p:nvPicPr>
        <p:blipFill rotWithShape="1">
          <a:blip r:embed="rId3">
            <a:alphaModFix/>
          </a:blip>
          <a:srcRect b="0" l="0" r="0" t="0"/>
          <a:stretch/>
        </p:blipFill>
        <p:spPr>
          <a:xfrm>
            <a:off x="685800" y="1981200"/>
            <a:ext cx="7596187" cy="4556125"/>
          </a:xfrm>
          <a:prstGeom prst="rect">
            <a:avLst/>
          </a:prstGeom>
          <a:noFill/>
          <a:ln>
            <a:noFill/>
          </a:ln>
        </p:spPr>
      </p:pic>
    </p:spTree>
  </p:cSld>
  <p:clrMapOvr>
    <a:masterClrMapping/>
  </p:clrMapOvr>
  <p:transition spd="slow">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8" name="Shape 618"/>
        <p:cNvGrpSpPr/>
        <p:nvPr/>
      </p:nvGrpSpPr>
      <p:grpSpPr>
        <a:xfrm>
          <a:off x="0" y="0"/>
          <a:ext cx="0" cy="0"/>
          <a:chOff x="0" y="0"/>
          <a:chExt cx="0" cy="0"/>
        </a:xfrm>
      </p:grpSpPr>
      <p:sp>
        <p:nvSpPr>
          <p:cNvPr id="619" name="Google Shape;619;p54"/>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20" name="Google Shape;620;p54"/>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Sources of </a:t>
            </a:r>
            <a:r>
              <a:rPr b="1" i="1" lang="en-US" sz="4400" u="none">
                <a:solidFill>
                  <a:schemeClr val="dk2"/>
                </a:solidFill>
                <a:latin typeface="Noto Sans Symbols"/>
                <a:ea typeface="Noto Sans Symbols"/>
                <a:cs typeface="Noto Sans Symbols"/>
                <a:sym typeface="Noto Sans Symbols"/>
              </a:rPr>
              <a:t>γ</a:t>
            </a:r>
            <a:r>
              <a:rPr b="1" i="1" lang="en-US" sz="4400" u="none">
                <a:solidFill>
                  <a:schemeClr val="dk2"/>
                </a:solidFill>
                <a:latin typeface="Times New Roman"/>
                <a:ea typeface="Times New Roman"/>
                <a:cs typeface="Times New Roman"/>
                <a:sym typeface="Times New Roman"/>
              </a:rPr>
              <a:t>-ray Emission</a:t>
            </a:r>
            <a:endParaRPr/>
          </a:p>
        </p:txBody>
      </p:sp>
      <p:sp>
        <p:nvSpPr>
          <p:cNvPr id="621" name="Google Shape;621;p54"/>
          <p:cNvSpPr txBox="1"/>
          <p:nvPr/>
        </p:nvSpPr>
        <p:spPr>
          <a:xfrm>
            <a:off x="1143000" y="1524000"/>
            <a:ext cx="4179887" cy="393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Times"/>
              <a:buNone/>
            </a:pPr>
            <a:r>
              <a:rPr b="1" i="0" lang="en-US" sz="3600" u="none">
                <a:solidFill>
                  <a:schemeClr val="dk1"/>
                </a:solidFill>
                <a:latin typeface="Times"/>
                <a:ea typeface="Times"/>
                <a:cs typeface="Times"/>
                <a:sym typeface="Times"/>
              </a:rPr>
              <a:t>• Black holes</a:t>
            </a:r>
            <a:endParaRPr/>
          </a:p>
          <a:p>
            <a:pPr indent="0" lvl="0" marL="0" marR="0" rtl="0" algn="l">
              <a:lnSpc>
                <a:spcPct val="100000"/>
              </a:lnSpc>
              <a:spcBef>
                <a:spcPts val="0"/>
              </a:spcBef>
              <a:spcAft>
                <a:spcPts val="0"/>
              </a:spcAft>
              <a:buClr>
                <a:schemeClr val="dk1"/>
              </a:buClr>
              <a:buSzPts val="3600"/>
              <a:buFont typeface="Times"/>
              <a:buNone/>
            </a:pPr>
            <a:r>
              <a:rPr b="1" i="0" lang="en-US" sz="3600" u="none">
                <a:solidFill>
                  <a:schemeClr val="dk1"/>
                </a:solidFill>
                <a:latin typeface="Times"/>
                <a:ea typeface="Times"/>
                <a:cs typeface="Times"/>
                <a:sym typeface="Times"/>
              </a:rPr>
              <a:t>• Active Galaxies</a:t>
            </a:r>
            <a:endParaRPr/>
          </a:p>
          <a:p>
            <a:pPr indent="0" lvl="0" marL="0" marR="0" rtl="0" algn="l">
              <a:lnSpc>
                <a:spcPct val="100000"/>
              </a:lnSpc>
              <a:spcBef>
                <a:spcPts val="0"/>
              </a:spcBef>
              <a:spcAft>
                <a:spcPts val="0"/>
              </a:spcAft>
              <a:buClr>
                <a:schemeClr val="dk1"/>
              </a:buClr>
              <a:buSzPts val="3600"/>
              <a:buFont typeface="Times"/>
              <a:buNone/>
            </a:pPr>
            <a:r>
              <a:rPr b="1" i="0" lang="en-US" sz="3600" u="none">
                <a:solidFill>
                  <a:schemeClr val="dk1"/>
                </a:solidFill>
                <a:latin typeface="Times"/>
                <a:ea typeface="Times"/>
                <a:cs typeface="Times"/>
                <a:sym typeface="Times"/>
              </a:rPr>
              <a:t>• Pulsars</a:t>
            </a:r>
            <a:endParaRPr/>
          </a:p>
          <a:p>
            <a:pPr indent="0" lvl="0" marL="0" marR="0" rtl="0" algn="l">
              <a:lnSpc>
                <a:spcPct val="100000"/>
              </a:lnSpc>
              <a:spcBef>
                <a:spcPts val="0"/>
              </a:spcBef>
              <a:spcAft>
                <a:spcPts val="0"/>
              </a:spcAft>
              <a:buClr>
                <a:schemeClr val="dk1"/>
              </a:buClr>
              <a:buSzPts val="3600"/>
              <a:buFont typeface="Times"/>
              <a:buNone/>
            </a:pPr>
            <a:r>
              <a:rPr b="1" i="0" lang="en-US" sz="3600" u="none">
                <a:solidFill>
                  <a:schemeClr val="dk1"/>
                </a:solidFill>
                <a:latin typeface="Times"/>
                <a:ea typeface="Times"/>
                <a:cs typeface="Times"/>
                <a:sym typeface="Times"/>
              </a:rPr>
              <a:t>• Diffuse emission</a:t>
            </a:r>
            <a:endParaRPr/>
          </a:p>
          <a:p>
            <a:pPr indent="0" lvl="0" marL="0" marR="0" rtl="0" algn="l">
              <a:lnSpc>
                <a:spcPct val="100000"/>
              </a:lnSpc>
              <a:spcBef>
                <a:spcPts val="0"/>
              </a:spcBef>
              <a:spcAft>
                <a:spcPts val="0"/>
              </a:spcAft>
              <a:buClr>
                <a:schemeClr val="dk1"/>
              </a:buClr>
              <a:buSzPts val="3600"/>
              <a:buFont typeface="Times"/>
              <a:buNone/>
            </a:pPr>
            <a:r>
              <a:rPr b="1" i="0" lang="en-US" sz="3600" u="none">
                <a:solidFill>
                  <a:schemeClr val="dk1"/>
                </a:solidFill>
                <a:latin typeface="Times"/>
                <a:ea typeface="Times"/>
                <a:cs typeface="Times"/>
                <a:sym typeface="Times"/>
              </a:rPr>
              <a:t>• Supernovae</a:t>
            </a:r>
            <a:endParaRPr/>
          </a:p>
          <a:p>
            <a:pPr indent="-228600" lvl="0" marL="0" marR="0" rtl="0" algn="l">
              <a:lnSpc>
                <a:spcPct val="100000"/>
              </a:lnSpc>
              <a:spcBef>
                <a:spcPts val="0"/>
              </a:spcBef>
              <a:spcAft>
                <a:spcPts val="0"/>
              </a:spcAft>
              <a:buClr>
                <a:schemeClr val="dk1"/>
              </a:buClr>
              <a:buSzPts val="3600"/>
              <a:buFont typeface="Times"/>
              <a:buChar char="•"/>
            </a:pPr>
            <a:r>
              <a:rPr b="1" i="0" lang="en-US" sz="3600" u="none">
                <a:solidFill>
                  <a:schemeClr val="dk1"/>
                </a:solidFill>
                <a:latin typeface="Times"/>
                <a:ea typeface="Times"/>
                <a:cs typeface="Times"/>
                <a:sym typeface="Times"/>
              </a:rPr>
              <a:t> Gamma-ray bursts</a:t>
            </a:r>
            <a:endParaRPr/>
          </a:p>
          <a:p>
            <a:pPr indent="0" lvl="0" marL="0" marR="0" rtl="0" algn="l">
              <a:lnSpc>
                <a:spcPct val="100000"/>
              </a:lnSpc>
              <a:spcBef>
                <a:spcPts val="0"/>
              </a:spcBef>
              <a:spcAft>
                <a:spcPts val="0"/>
              </a:spcAft>
              <a:buClr>
                <a:schemeClr val="dk1"/>
              </a:buClr>
              <a:buSzPts val="3600"/>
              <a:buFont typeface="Times"/>
              <a:buNone/>
            </a:pPr>
            <a:r>
              <a:rPr b="1" i="0" lang="en-US" sz="3600" u="none">
                <a:solidFill>
                  <a:schemeClr val="dk1"/>
                </a:solidFill>
                <a:latin typeface="Times"/>
                <a:ea typeface="Times"/>
                <a:cs typeface="Times"/>
                <a:sym typeface="Times"/>
              </a:rPr>
              <a:t>• Unidentified</a:t>
            </a:r>
            <a:endParaRPr/>
          </a:p>
        </p:txBody>
      </p:sp>
      <p:pic>
        <p:nvPicPr>
          <p:cNvPr id="622" name="Google Shape;622;p54"/>
          <p:cNvPicPr preferRelativeResize="0"/>
          <p:nvPr/>
        </p:nvPicPr>
        <p:blipFill rotWithShape="1">
          <a:blip r:embed="rId3">
            <a:alphaModFix/>
          </a:blip>
          <a:srcRect b="0" l="0" r="0" t="0"/>
          <a:stretch/>
        </p:blipFill>
        <p:spPr>
          <a:xfrm>
            <a:off x="4567237" y="3425825"/>
            <a:ext cx="9525" cy="6350"/>
          </a:xfrm>
          <a:prstGeom prst="rect">
            <a:avLst/>
          </a:prstGeom>
          <a:noFill/>
          <a:ln>
            <a:noFill/>
          </a:ln>
        </p:spPr>
      </p:pic>
      <p:pic>
        <p:nvPicPr>
          <p:cNvPr id="623" name="Google Shape;623;p54"/>
          <p:cNvPicPr preferRelativeResize="0"/>
          <p:nvPr/>
        </p:nvPicPr>
        <p:blipFill rotWithShape="1">
          <a:blip r:embed="rId4">
            <a:alphaModFix/>
          </a:blip>
          <a:srcRect b="0" l="0" r="0" t="0"/>
          <a:stretch/>
        </p:blipFill>
        <p:spPr>
          <a:xfrm>
            <a:off x="5257800" y="1524000"/>
            <a:ext cx="3409950" cy="2813050"/>
          </a:xfrm>
          <a:prstGeom prst="rect">
            <a:avLst/>
          </a:prstGeom>
          <a:noFill/>
          <a:ln>
            <a:noFill/>
          </a:ln>
        </p:spPr>
      </p:pic>
    </p:spTree>
  </p:cSld>
  <p:clrMapOvr>
    <a:masterClrMapping/>
  </p:clrMapOvr>
  <p:transition spd="slow">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8" name="Shape 628"/>
        <p:cNvGrpSpPr/>
        <p:nvPr/>
      </p:nvGrpSpPr>
      <p:grpSpPr>
        <a:xfrm>
          <a:off x="0" y="0"/>
          <a:ext cx="0" cy="0"/>
          <a:chOff x="0" y="0"/>
          <a:chExt cx="0" cy="0"/>
        </a:xfrm>
      </p:grpSpPr>
      <p:sp>
        <p:nvSpPr>
          <p:cNvPr id="629" name="Google Shape;629;p55"/>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30" name="Google Shape;630;p55"/>
          <p:cNvSpPr txBox="1"/>
          <p:nvPr>
            <p:ph idx="4294967295"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BATSE</a:t>
            </a:r>
            <a:endParaRPr/>
          </a:p>
        </p:txBody>
      </p:sp>
      <p:pic>
        <p:nvPicPr>
          <p:cNvPr id="631" name="Google Shape;631;p55"/>
          <p:cNvPicPr preferRelativeResize="0"/>
          <p:nvPr>
            <p:ph idx="2" type="chart"/>
          </p:nvPr>
        </p:nvPicPr>
        <p:blipFill rotWithShape="1">
          <a:blip r:embed="rId3">
            <a:alphaModFix/>
          </a:blip>
          <a:srcRect b="0" l="0" r="0" t="0"/>
          <a:stretch/>
        </p:blipFill>
        <p:spPr>
          <a:xfrm>
            <a:off x="1219200" y="1828800"/>
            <a:ext cx="6705600" cy="4778375"/>
          </a:xfrm>
          <a:prstGeom prst="rect">
            <a:avLst/>
          </a:prstGeom>
          <a:noFill/>
          <a:ln>
            <a:noFill/>
          </a:ln>
        </p:spPr>
      </p:pic>
    </p:spTree>
  </p:cSld>
  <p:clrMapOvr>
    <a:masterClrMapping/>
  </p:clrMapOvr>
  <p:transition spd="slow">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5" name="Shape 635"/>
        <p:cNvGrpSpPr/>
        <p:nvPr/>
      </p:nvGrpSpPr>
      <p:grpSpPr>
        <a:xfrm>
          <a:off x="0" y="0"/>
          <a:ext cx="0" cy="0"/>
          <a:chOff x="0" y="0"/>
          <a:chExt cx="0" cy="0"/>
        </a:xfrm>
      </p:grpSpPr>
      <p:sp>
        <p:nvSpPr>
          <p:cNvPr id="636" name="Google Shape;636;p56"/>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37" name="Google Shape;637;p56"/>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Gamma-Ray Bursts</a:t>
            </a:r>
            <a:endParaRPr/>
          </a:p>
        </p:txBody>
      </p:sp>
      <p:pic>
        <p:nvPicPr>
          <p:cNvPr id="638" name="Google Shape;638;p56"/>
          <p:cNvPicPr preferRelativeResize="0"/>
          <p:nvPr/>
        </p:nvPicPr>
        <p:blipFill rotWithShape="1">
          <a:blip r:embed="rId3">
            <a:alphaModFix/>
          </a:blip>
          <a:srcRect b="0" l="0" r="0" t="0"/>
          <a:stretch/>
        </p:blipFill>
        <p:spPr>
          <a:xfrm>
            <a:off x="2133600" y="1676400"/>
            <a:ext cx="5124450" cy="5124450"/>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2"/>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grpSp>
        <p:nvGrpSpPr>
          <p:cNvPr id="113" name="Google Shape;113;p12"/>
          <p:cNvGrpSpPr/>
          <p:nvPr/>
        </p:nvGrpSpPr>
        <p:grpSpPr>
          <a:xfrm>
            <a:off x="296862" y="244475"/>
            <a:ext cx="8550275" cy="1127125"/>
            <a:chOff x="187" y="154"/>
            <a:chExt cx="5386" cy="710"/>
          </a:xfrm>
        </p:grpSpPr>
        <p:pic>
          <p:nvPicPr>
            <p:cNvPr id="114" name="Google Shape;114;p12"/>
            <p:cNvPicPr preferRelativeResize="0"/>
            <p:nvPr/>
          </p:nvPicPr>
          <p:blipFill rotWithShape="1">
            <a:blip r:embed="rId3">
              <a:alphaModFix/>
            </a:blip>
            <a:srcRect b="0" l="0" r="0" t="0"/>
            <a:stretch/>
          </p:blipFill>
          <p:spPr>
            <a:xfrm>
              <a:off x="187" y="154"/>
              <a:ext cx="5386" cy="518"/>
            </a:xfrm>
            <a:prstGeom prst="rect">
              <a:avLst/>
            </a:prstGeom>
            <a:noFill/>
            <a:ln>
              <a:noFill/>
            </a:ln>
          </p:spPr>
        </p:pic>
        <p:pic>
          <p:nvPicPr>
            <p:cNvPr id="115" name="Google Shape;115;p12"/>
            <p:cNvPicPr preferRelativeResize="0"/>
            <p:nvPr/>
          </p:nvPicPr>
          <p:blipFill rotWithShape="1">
            <a:blip r:embed="rId4">
              <a:alphaModFix/>
            </a:blip>
            <a:srcRect b="0" l="0" r="0" t="0"/>
            <a:stretch/>
          </p:blipFill>
          <p:spPr>
            <a:xfrm>
              <a:off x="187" y="677"/>
              <a:ext cx="5386" cy="187"/>
            </a:xfrm>
            <a:prstGeom prst="rect">
              <a:avLst/>
            </a:prstGeom>
            <a:noFill/>
            <a:ln>
              <a:noFill/>
            </a:ln>
          </p:spPr>
        </p:pic>
      </p:grpSp>
      <p:grpSp>
        <p:nvGrpSpPr>
          <p:cNvPr id="116" name="Google Shape;116;p12"/>
          <p:cNvGrpSpPr/>
          <p:nvPr/>
        </p:nvGrpSpPr>
        <p:grpSpPr>
          <a:xfrm>
            <a:off x="2057400" y="1447800"/>
            <a:ext cx="1793875" cy="2308225"/>
            <a:chOff x="1296" y="912"/>
            <a:chExt cx="1130" cy="1454"/>
          </a:xfrm>
        </p:grpSpPr>
        <p:pic>
          <p:nvPicPr>
            <p:cNvPr id="117" name="Google Shape;117;p12"/>
            <p:cNvPicPr preferRelativeResize="0"/>
            <p:nvPr/>
          </p:nvPicPr>
          <p:blipFill rotWithShape="1">
            <a:blip r:embed="rId5">
              <a:alphaModFix/>
            </a:blip>
            <a:srcRect b="0" l="0" r="0" t="0"/>
            <a:stretch/>
          </p:blipFill>
          <p:spPr>
            <a:xfrm>
              <a:off x="1296" y="1488"/>
              <a:ext cx="1130" cy="878"/>
            </a:xfrm>
            <a:prstGeom prst="rect">
              <a:avLst/>
            </a:prstGeom>
            <a:noFill/>
            <a:ln>
              <a:noFill/>
            </a:ln>
          </p:spPr>
        </p:pic>
        <p:cxnSp>
          <p:nvCxnSpPr>
            <p:cNvPr id="118" name="Google Shape;118;p12"/>
            <p:cNvCxnSpPr/>
            <p:nvPr/>
          </p:nvCxnSpPr>
          <p:spPr>
            <a:xfrm flipH="1">
              <a:off x="1776" y="912"/>
              <a:ext cx="192" cy="528"/>
            </a:xfrm>
            <a:prstGeom prst="straightConnector1">
              <a:avLst/>
            </a:prstGeom>
            <a:noFill/>
            <a:ln cap="flat" cmpd="sng" w="38100">
              <a:solidFill>
                <a:schemeClr val="dk1"/>
              </a:solidFill>
              <a:prstDash val="solid"/>
              <a:miter lim="800000"/>
              <a:headEnd len="med" w="med" type="none"/>
              <a:tailEnd len="med" w="med" type="triangle"/>
            </a:ln>
          </p:spPr>
        </p:cxnSp>
      </p:grpSp>
      <p:grpSp>
        <p:nvGrpSpPr>
          <p:cNvPr id="119" name="Google Shape;119;p12"/>
          <p:cNvGrpSpPr/>
          <p:nvPr/>
        </p:nvGrpSpPr>
        <p:grpSpPr>
          <a:xfrm>
            <a:off x="4648200" y="1447800"/>
            <a:ext cx="4041775" cy="1266825"/>
            <a:chOff x="2928" y="912"/>
            <a:chExt cx="2546" cy="798"/>
          </a:xfrm>
        </p:grpSpPr>
        <p:pic>
          <p:nvPicPr>
            <p:cNvPr id="120" name="Google Shape;120;p12"/>
            <p:cNvPicPr preferRelativeResize="0"/>
            <p:nvPr/>
          </p:nvPicPr>
          <p:blipFill rotWithShape="1">
            <a:blip r:embed="rId6">
              <a:alphaModFix/>
            </a:blip>
            <a:srcRect b="0" l="0" r="0" t="0"/>
            <a:stretch/>
          </p:blipFill>
          <p:spPr>
            <a:xfrm>
              <a:off x="2928" y="1296"/>
              <a:ext cx="2546" cy="414"/>
            </a:xfrm>
            <a:prstGeom prst="rect">
              <a:avLst/>
            </a:prstGeom>
            <a:noFill/>
            <a:ln>
              <a:noFill/>
            </a:ln>
          </p:spPr>
        </p:pic>
        <p:cxnSp>
          <p:nvCxnSpPr>
            <p:cNvPr id="121" name="Google Shape;121;p12"/>
            <p:cNvCxnSpPr/>
            <p:nvPr/>
          </p:nvCxnSpPr>
          <p:spPr>
            <a:xfrm>
              <a:off x="3216" y="912"/>
              <a:ext cx="384" cy="288"/>
            </a:xfrm>
            <a:prstGeom prst="straightConnector1">
              <a:avLst/>
            </a:prstGeom>
            <a:noFill/>
            <a:ln cap="flat" cmpd="sng" w="38100">
              <a:solidFill>
                <a:schemeClr val="dk1"/>
              </a:solidFill>
              <a:prstDash val="solid"/>
              <a:miter lim="800000"/>
              <a:headEnd len="med" w="med" type="none"/>
              <a:tailEnd len="med" w="med" type="triangle"/>
            </a:ln>
          </p:spPr>
        </p:cxnSp>
      </p:grpSp>
      <p:grpSp>
        <p:nvGrpSpPr>
          <p:cNvPr id="122" name="Google Shape;122;p12"/>
          <p:cNvGrpSpPr/>
          <p:nvPr/>
        </p:nvGrpSpPr>
        <p:grpSpPr>
          <a:xfrm>
            <a:off x="3648075" y="2468562"/>
            <a:ext cx="1044575" cy="1920875"/>
            <a:chOff x="0" y="0"/>
            <a:chExt cx="658" cy="1210"/>
          </a:xfrm>
        </p:grpSpPr>
        <p:sp>
          <p:nvSpPr>
            <p:cNvPr id="123" name="Google Shape;123;p12"/>
            <p:cNvSpPr/>
            <p:nvPr/>
          </p:nvSpPr>
          <p:spPr>
            <a:xfrm>
              <a:off x="0" y="0"/>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 name="Google Shape;124;p12"/>
            <p:cNvSpPr txBox="1"/>
            <p:nvPr/>
          </p:nvSpPr>
          <p:spPr>
            <a:xfrm>
              <a:off x="0" y="0"/>
              <a:ext cx="658" cy="12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sng">
                  <a:solidFill>
                    <a:schemeClr val="dk1"/>
                  </a:solidFill>
                  <a:latin typeface="Times New Roman"/>
                  <a:ea typeface="Times New Roman"/>
                  <a:cs typeface="Times New Roman"/>
                  <a:sym typeface="Times New Roman"/>
                  <a:hlinkClick r:id="rId7">
                    <a:extLst>
                      <a:ext uri="{A12FA001-AC4F-418D-AE19-62706E023703}">
                        <ahyp:hlinkClr val="tx"/>
                      </a:ext>
                    </a:extLst>
                  </a:hlinkClick>
                </a:rPr>
                <a:t>  </a:t>
              </a:r>
              <a:r>
                <a:rPr b="0" i="0" lang="en-US" sz="10800" u="none">
                  <a:solidFill>
                    <a:schemeClr val="dk1"/>
                  </a:solidFill>
                  <a:latin typeface="Arial"/>
                  <a:ea typeface="Arial"/>
                  <a:cs typeface="Arial"/>
                  <a:sym typeface="Arial"/>
                </a:rPr>
                <a:t> </a:t>
              </a:r>
              <a:r>
                <a:rPr b="0" i="0" lang="en-US" sz="1200" u="none">
                  <a:solidFill>
                    <a:schemeClr val="dk1"/>
                  </a:solidFill>
                  <a:latin typeface="Arial"/>
                  <a:ea typeface="Arial"/>
                  <a:cs typeface="Arial"/>
                  <a:sym typeface="Arial"/>
                </a:rPr>
                <a:t>                                       </a:t>
              </a:r>
              <a:endParaRPr/>
            </a:p>
          </p:txBody>
        </p:sp>
      </p:grpSp>
      <p:grpSp>
        <p:nvGrpSpPr>
          <p:cNvPr id="125" name="Google Shape;125;p12"/>
          <p:cNvGrpSpPr/>
          <p:nvPr/>
        </p:nvGrpSpPr>
        <p:grpSpPr>
          <a:xfrm>
            <a:off x="381000" y="3200400"/>
            <a:ext cx="2506662" cy="1643062"/>
            <a:chOff x="240" y="2016"/>
            <a:chExt cx="1579" cy="1035"/>
          </a:xfrm>
        </p:grpSpPr>
        <p:pic>
          <p:nvPicPr>
            <p:cNvPr descr="Discovery Program Title" id="126" name="Google Shape;126;p12"/>
            <p:cNvPicPr preferRelativeResize="0"/>
            <p:nvPr/>
          </p:nvPicPr>
          <p:blipFill rotWithShape="1">
            <a:blip r:embed="rId8">
              <a:alphaModFix/>
            </a:blip>
            <a:srcRect b="0" l="0" r="0" t="0"/>
            <a:stretch/>
          </p:blipFill>
          <p:spPr>
            <a:xfrm>
              <a:off x="240" y="2496"/>
              <a:ext cx="1579" cy="555"/>
            </a:xfrm>
            <a:prstGeom prst="rect">
              <a:avLst/>
            </a:prstGeom>
            <a:noFill/>
            <a:ln>
              <a:noFill/>
            </a:ln>
          </p:spPr>
        </p:pic>
        <p:cxnSp>
          <p:nvCxnSpPr>
            <p:cNvPr id="127" name="Google Shape;127;p12"/>
            <p:cNvCxnSpPr/>
            <p:nvPr/>
          </p:nvCxnSpPr>
          <p:spPr>
            <a:xfrm flipH="1">
              <a:off x="960" y="2016"/>
              <a:ext cx="336" cy="432"/>
            </a:xfrm>
            <a:prstGeom prst="straightConnector1">
              <a:avLst/>
            </a:prstGeom>
            <a:noFill/>
            <a:ln cap="flat" cmpd="sng" w="38100">
              <a:solidFill>
                <a:schemeClr val="dk1"/>
              </a:solidFill>
              <a:prstDash val="solid"/>
              <a:miter lim="800000"/>
              <a:headEnd len="med" w="med" type="none"/>
              <a:tailEnd len="med" w="med" type="triangle"/>
            </a:ln>
          </p:spPr>
        </p:cxnSp>
      </p:grpSp>
      <p:grpSp>
        <p:nvGrpSpPr>
          <p:cNvPr id="128" name="Google Shape;128;p12"/>
          <p:cNvGrpSpPr/>
          <p:nvPr/>
        </p:nvGrpSpPr>
        <p:grpSpPr>
          <a:xfrm>
            <a:off x="3048000" y="3048000"/>
            <a:ext cx="1981200" cy="3657600"/>
            <a:chOff x="1920" y="1920"/>
            <a:chExt cx="1248" cy="2304"/>
          </a:xfrm>
        </p:grpSpPr>
        <p:pic>
          <p:nvPicPr>
            <p:cNvPr id="129" name="Google Shape;129;p12"/>
            <p:cNvPicPr preferRelativeResize="0"/>
            <p:nvPr/>
          </p:nvPicPr>
          <p:blipFill rotWithShape="1">
            <a:blip r:embed="rId9">
              <a:alphaModFix/>
            </a:blip>
            <a:srcRect b="0" l="0" r="0" t="0"/>
            <a:stretch/>
          </p:blipFill>
          <p:spPr>
            <a:xfrm>
              <a:off x="2124" y="2544"/>
              <a:ext cx="840" cy="840"/>
            </a:xfrm>
            <a:prstGeom prst="rect">
              <a:avLst/>
            </a:prstGeom>
            <a:noFill/>
            <a:ln>
              <a:noFill/>
            </a:ln>
          </p:spPr>
        </p:pic>
        <p:sp>
          <p:nvSpPr>
            <p:cNvPr id="130" name="Google Shape;130;p12"/>
            <p:cNvSpPr txBox="1"/>
            <p:nvPr/>
          </p:nvSpPr>
          <p:spPr>
            <a:xfrm>
              <a:off x="1992" y="3408"/>
              <a:ext cx="1104" cy="7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Mars Exploration program</a:t>
              </a:r>
              <a:endParaRPr/>
            </a:p>
          </p:txBody>
        </p:sp>
        <p:cxnSp>
          <p:nvCxnSpPr>
            <p:cNvPr id="131" name="Google Shape;131;p12"/>
            <p:cNvCxnSpPr/>
            <p:nvPr/>
          </p:nvCxnSpPr>
          <p:spPr>
            <a:xfrm>
              <a:off x="2400" y="1920"/>
              <a:ext cx="240" cy="624"/>
            </a:xfrm>
            <a:prstGeom prst="straightConnector1">
              <a:avLst/>
            </a:prstGeom>
            <a:noFill/>
            <a:ln cap="flat" cmpd="sng" w="38100">
              <a:solidFill>
                <a:schemeClr val="dk1"/>
              </a:solidFill>
              <a:prstDash val="solid"/>
              <a:miter lim="800000"/>
              <a:headEnd len="med" w="med" type="none"/>
              <a:tailEnd len="med" w="med" type="triangle"/>
            </a:ln>
          </p:spPr>
        </p:cxnSp>
        <p:sp>
          <p:nvSpPr>
            <p:cNvPr id="132" name="Google Shape;132;p12"/>
            <p:cNvSpPr/>
            <p:nvPr/>
          </p:nvSpPr>
          <p:spPr>
            <a:xfrm>
              <a:off x="1920" y="2496"/>
              <a:ext cx="1248" cy="1728"/>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3" name="Google Shape;133;p12"/>
          <p:cNvGrpSpPr/>
          <p:nvPr/>
        </p:nvGrpSpPr>
        <p:grpSpPr>
          <a:xfrm>
            <a:off x="1295400" y="3810000"/>
            <a:ext cx="1676400" cy="2647950"/>
            <a:chOff x="816" y="2400"/>
            <a:chExt cx="1056" cy="1668"/>
          </a:xfrm>
        </p:grpSpPr>
        <p:sp>
          <p:nvSpPr>
            <p:cNvPr id="134" name="Google Shape;134;p12"/>
            <p:cNvSpPr txBox="1"/>
            <p:nvPr/>
          </p:nvSpPr>
          <p:spPr>
            <a:xfrm>
              <a:off x="816" y="3312"/>
              <a:ext cx="1056" cy="756"/>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New Millennium Program</a:t>
              </a:r>
              <a:endParaRPr/>
            </a:p>
          </p:txBody>
        </p:sp>
        <p:cxnSp>
          <p:nvCxnSpPr>
            <p:cNvPr id="135" name="Google Shape;135;p12"/>
            <p:cNvCxnSpPr/>
            <p:nvPr/>
          </p:nvCxnSpPr>
          <p:spPr>
            <a:xfrm flipH="1">
              <a:off x="1824" y="2400"/>
              <a:ext cx="48" cy="960"/>
            </a:xfrm>
            <a:prstGeom prst="straightConnector1">
              <a:avLst/>
            </a:prstGeom>
            <a:noFill/>
            <a:ln cap="flat" cmpd="sng" w="38100">
              <a:solidFill>
                <a:schemeClr val="dk1"/>
              </a:solidFill>
              <a:prstDash val="solid"/>
              <a:miter lim="800000"/>
              <a:headEnd len="med" w="med" type="none"/>
              <a:tailEnd len="med" w="med" type="triangle"/>
            </a:ln>
          </p:spPr>
        </p:cxnSp>
      </p:grpSp>
      <p:grpSp>
        <p:nvGrpSpPr>
          <p:cNvPr id="136" name="Google Shape;136;p12"/>
          <p:cNvGrpSpPr/>
          <p:nvPr/>
        </p:nvGrpSpPr>
        <p:grpSpPr>
          <a:xfrm>
            <a:off x="5257800" y="2743200"/>
            <a:ext cx="3581400" cy="3581400"/>
            <a:chOff x="3312" y="1728"/>
            <a:chExt cx="2256" cy="2256"/>
          </a:xfrm>
        </p:grpSpPr>
        <p:grpSp>
          <p:nvGrpSpPr>
            <p:cNvPr id="137" name="Google Shape;137;p12"/>
            <p:cNvGrpSpPr/>
            <p:nvPr/>
          </p:nvGrpSpPr>
          <p:grpSpPr>
            <a:xfrm>
              <a:off x="3312" y="2160"/>
              <a:ext cx="2256" cy="1824"/>
              <a:chOff x="3312" y="1824"/>
              <a:chExt cx="2304" cy="1872"/>
            </a:xfrm>
          </p:grpSpPr>
          <p:grpSp>
            <p:nvGrpSpPr>
              <p:cNvPr id="138" name="Google Shape;138;p12"/>
              <p:cNvGrpSpPr/>
              <p:nvPr/>
            </p:nvGrpSpPr>
            <p:grpSpPr>
              <a:xfrm>
                <a:off x="3600" y="1896"/>
                <a:ext cx="1776" cy="1735"/>
                <a:chOff x="3576" y="1824"/>
                <a:chExt cx="1776" cy="1735"/>
              </a:xfrm>
            </p:grpSpPr>
            <p:sp>
              <p:nvSpPr>
                <p:cNvPr id="139" name="Google Shape;139;p12"/>
                <p:cNvSpPr txBox="1"/>
                <p:nvPr/>
              </p:nvSpPr>
              <p:spPr>
                <a:xfrm>
                  <a:off x="3601" y="3264"/>
                  <a:ext cx="1728" cy="2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a:solidFill>
                        <a:schemeClr val="dk1"/>
                      </a:solidFill>
                      <a:latin typeface="Times New Roman"/>
                      <a:ea typeface="Times New Roman"/>
                      <a:cs typeface="Times New Roman"/>
                      <a:sym typeface="Times New Roman"/>
                    </a:rPr>
                    <a:t>Living with a Star</a:t>
                  </a:r>
                  <a:endParaRPr/>
                </a:p>
              </p:txBody>
            </p:sp>
            <p:grpSp>
              <p:nvGrpSpPr>
                <p:cNvPr id="140" name="Google Shape;140;p12"/>
                <p:cNvGrpSpPr/>
                <p:nvPr/>
              </p:nvGrpSpPr>
              <p:grpSpPr>
                <a:xfrm>
                  <a:off x="3576" y="1824"/>
                  <a:ext cx="1776" cy="1296"/>
                  <a:chOff x="3504" y="1824"/>
                  <a:chExt cx="1776" cy="1296"/>
                </a:xfrm>
              </p:grpSpPr>
              <p:pic>
                <p:nvPicPr>
                  <p:cNvPr id="141" name="Google Shape;141;p12"/>
                  <p:cNvPicPr preferRelativeResize="0"/>
                  <p:nvPr/>
                </p:nvPicPr>
                <p:blipFill rotWithShape="1">
                  <a:blip r:embed="rId10">
                    <a:alphaModFix/>
                  </a:blip>
                  <a:srcRect b="72325" l="0" r="0" t="0"/>
                  <a:stretch/>
                </p:blipFill>
                <p:spPr>
                  <a:xfrm>
                    <a:off x="3504" y="1824"/>
                    <a:ext cx="1224" cy="1296"/>
                  </a:xfrm>
                  <a:prstGeom prst="rect">
                    <a:avLst/>
                  </a:prstGeom>
                  <a:noFill/>
                  <a:ln>
                    <a:noFill/>
                  </a:ln>
                </p:spPr>
              </p:pic>
              <p:pic>
                <p:nvPicPr>
                  <p:cNvPr id="142" name="Google Shape;142;p12"/>
                  <p:cNvPicPr preferRelativeResize="0"/>
                  <p:nvPr/>
                </p:nvPicPr>
                <p:blipFill rotWithShape="1">
                  <a:blip r:embed="rId11">
                    <a:alphaModFix/>
                  </a:blip>
                  <a:srcRect b="22213" l="34362" r="57406" t="36106"/>
                  <a:stretch/>
                </p:blipFill>
                <p:spPr>
                  <a:xfrm>
                    <a:off x="4800" y="2544"/>
                    <a:ext cx="480" cy="576"/>
                  </a:xfrm>
                  <a:prstGeom prst="rect">
                    <a:avLst/>
                  </a:prstGeom>
                  <a:noFill/>
                  <a:ln>
                    <a:noFill/>
                  </a:ln>
                </p:spPr>
              </p:pic>
            </p:grpSp>
          </p:grpSp>
          <p:sp>
            <p:nvSpPr>
              <p:cNvPr id="143" name="Google Shape;143;p12"/>
              <p:cNvSpPr/>
              <p:nvPr/>
            </p:nvSpPr>
            <p:spPr>
              <a:xfrm>
                <a:off x="3312" y="1824"/>
                <a:ext cx="2304" cy="1872"/>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44" name="Google Shape;144;p12"/>
            <p:cNvCxnSpPr/>
            <p:nvPr/>
          </p:nvCxnSpPr>
          <p:spPr>
            <a:xfrm>
              <a:off x="4464" y="1728"/>
              <a:ext cx="0" cy="432"/>
            </a:xfrm>
            <a:prstGeom prst="straightConnector1">
              <a:avLst/>
            </a:prstGeom>
            <a:noFill/>
            <a:ln cap="flat" cmpd="sng" w="38100">
              <a:solidFill>
                <a:schemeClr val="dk1"/>
              </a:solidFill>
              <a:prstDash val="solid"/>
              <a:miter lim="800000"/>
              <a:headEnd len="med" w="med" type="none"/>
              <a:tailEnd len="med" w="med" type="triangl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2" name="Shape 642"/>
        <p:cNvGrpSpPr/>
        <p:nvPr/>
      </p:nvGrpSpPr>
      <p:grpSpPr>
        <a:xfrm>
          <a:off x="0" y="0"/>
          <a:ext cx="0" cy="0"/>
          <a:chOff x="0" y="0"/>
          <a:chExt cx="0" cy="0"/>
        </a:xfrm>
      </p:grpSpPr>
      <p:sp>
        <p:nvSpPr>
          <p:cNvPr id="643" name="Google Shape;643;p57"/>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44" name="Google Shape;644;p57"/>
          <p:cNvSpPr txBox="1"/>
          <p:nvPr>
            <p:ph type="title"/>
          </p:nvPr>
        </p:nvSpPr>
        <p:spPr>
          <a:xfrm>
            <a:off x="533400" y="228600"/>
            <a:ext cx="80772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Distribution of GRBs in the Sky</a:t>
            </a:r>
            <a:endParaRPr/>
          </a:p>
        </p:txBody>
      </p:sp>
      <p:pic>
        <p:nvPicPr>
          <p:cNvPr id="645" name="Google Shape;645;p57"/>
          <p:cNvPicPr preferRelativeResize="0"/>
          <p:nvPr>
            <p:ph idx="1" type="body"/>
          </p:nvPr>
        </p:nvPicPr>
        <p:blipFill rotWithShape="1">
          <a:blip r:embed="rId3">
            <a:alphaModFix/>
          </a:blip>
          <a:srcRect b="0" l="0" r="0" t="0"/>
          <a:stretch/>
        </p:blipFill>
        <p:spPr>
          <a:xfrm>
            <a:off x="1478372" y="1885950"/>
            <a:ext cx="6565490" cy="3620182"/>
          </a:xfrm>
          <a:prstGeom prst="rect">
            <a:avLst/>
          </a:prstGeom>
          <a:noFill/>
          <a:ln>
            <a:noFill/>
          </a:ln>
        </p:spPr>
      </p:pic>
      <p:pic>
        <p:nvPicPr>
          <p:cNvPr id="646" name="Google Shape;646;p57"/>
          <p:cNvPicPr preferRelativeResize="0"/>
          <p:nvPr/>
        </p:nvPicPr>
        <p:blipFill rotWithShape="1">
          <a:blip r:embed="rId4">
            <a:alphaModFix/>
          </a:blip>
          <a:srcRect b="0" l="0" r="0" t="0"/>
          <a:stretch/>
        </p:blipFill>
        <p:spPr>
          <a:xfrm>
            <a:off x="1255712" y="5676461"/>
            <a:ext cx="6630804" cy="830701"/>
          </a:xfrm>
          <a:prstGeom prst="rect">
            <a:avLst/>
          </a:prstGeom>
          <a:noFill/>
          <a:ln>
            <a:noFill/>
          </a:ln>
        </p:spPr>
      </p:pic>
    </p:spTree>
  </p:cSld>
  <p:clrMapOvr>
    <a:masterClrMapping/>
  </p:clrMapOvr>
  <p:transition spd="slow">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0" name="Shape 650"/>
        <p:cNvGrpSpPr/>
        <p:nvPr/>
      </p:nvGrpSpPr>
      <p:grpSpPr>
        <a:xfrm>
          <a:off x="0" y="0"/>
          <a:ext cx="0" cy="0"/>
          <a:chOff x="0" y="0"/>
          <a:chExt cx="0" cy="0"/>
        </a:xfrm>
      </p:grpSpPr>
      <p:sp>
        <p:nvSpPr>
          <p:cNvPr id="651" name="Google Shape;651;p58"/>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52" name="Google Shape;652;p58"/>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EGRET</a:t>
            </a:r>
            <a:endParaRPr/>
          </a:p>
        </p:txBody>
      </p:sp>
      <p:pic>
        <p:nvPicPr>
          <p:cNvPr id="653" name="Google Shape;653;p58"/>
          <p:cNvPicPr preferRelativeResize="0"/>
          <p:nvPr/>
        </p:nvPicPr>
        <p:blipFill rotWithShape="1">
          <a:blip r:embed="rId3">
            <a:alphaModFix/>
          </a:blip>
          <a:srcRect b="0" l="0" r="0" t="0"/>
          <a:stretch/>
        </p:blipFill>
        <p:spPr>
          <a:xfrm>
            <a:off x="1193800" y="1828800"/>
            <a:ext cx="6754812" cy="4822825"/>
          </a:xfrm>
          <a:prstGeom prst="rect">
            <a:avLst/>
          </a:prstGeom>
          <a:noFill/>
          <a:ln>
            <a:noFill/>
          </a:ln>
        </p:spPr>
      </p:pic>
    </p:spTree>
  </p:cSld>
  <p:clrMapOvr>
    <a:masterClrMapping/>
  </p:clrMapOvr>
  <p:transition spd="slow">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8" name="Shape 658"/>
        <p:cNvGrpSpPr/>
        <p:nvPr/>
      </p:nvGrpSpPr>
      <p:grpSpPr>
        <a:xfrm>
          <a:off x="0" y="0"/>
          <a:ext cx="0" cy="0"/>
          <a:chOff x="0" y="0"/>
          <a:chExt cx="0" cy="0"/>
        </a:xfrm>
      </p:grpSpPr>
      <p:sp>
        <p:nvSpPr>
          <p:cNvPr id="659" name="Google Shape;659;p59"/>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60" name="Google Shape;660;p59"/>
          <p:cNvSpPr txBox="1"/>
          <p:nvPr>
            <p:ph type="title"/>
          </p:nvPr>
        </p:nvSpPr>
        <p:spPr>
          <a:xfrm>
            <a:off x="2179637" y="217487"/>
            <a:ext cx="6735762" cy="701675"/>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CGRO/EGRET data</a:t>
            </a:r>
            <a:endParaRPr/>
          </a:p>
        </p:txBody>
      </p:sp>
      <p:sp>
        <p:nvSpPr>
          <p:cNvPr id="661" name="Google Shape;661;p59"/>
          <p:cNvSpPr txBox="1"/>
          <p:nvPr/>
        </p:nvSpPr>
        <p:spPr>
          <a:xfrm>
            <a:off x="1201737" y="1066800"/>
            <a:ext cx="6799262" cy="860425"/>
          </a:xfrm>
          <a:prstGeom prst="rect">
            <a:avLst/>
          </a:prstGeom>
          <a:noFill/>
          <a:ln>
            <a:noFill/>
          </a:ln>
        </p:spPr>
        <p:txBody>
          <a:bodyPr anchorCtr="0" anchor="t" bIns="45700" lIns="91425" spcFirstLastPara="1" rIns="91425" wrap="square" tIns="45700">
            <a:spAutoFit/>
          </a:bodyPr>
          <a:lstStyle/>
          <a:p>
            <a:pPr indent="-177800" lvl="0" marL="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 30-40% of gamma-ray background is unresolved and extragalactic in origin</a:t>
            </a:r>
            <a:endParaRPr/>
          </a:p>
        </p:txBody>
      </p:sp>
      <p:pic>
        <p:nvPicPr>
          <p:cNvPr id="662" name="Google Shape;662;p59"/>
          <p:cNvPicPr preferRelativeResize="0"/>
          <p:nvPr/>
        </p:nvPicPr>
        <p:blipFill rotWithShape="1">
          <a:blip r:embed="rId3">
            <a:alphaModFix/>
          </a:blip>
          <a:srcRect b="0" l="0" r="0" t="0"/>
          <a:stretch/>
        </p:blipFill>
        <p:spPr>
          <a:xfrm>
            <a:off x="1828800" y="2301875"/>
            <a:ext cx="5464175" cy="3695700"/>
          </a:xfrm>
          <a:prstGeom prst="rect">
            <a:avLst/>
          </a:prstGeom>
          <a:noFill/>
          <a:ln cap="flat" cmpd="sng" w="9525">
            <a:solidFill>
              <a:schemeClr val="dk2"/>
            </a:solidFill>
            <a:prstDash val="solid"/>
            <a:miter lim="800000"/>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6" name="Shape 666"/>
        <p:cNvGrpSpPr/>
        <p:nvPr/>
      </p:nvGrpSpPr>
      <p:grpSpPr>
        <a:xfrm>
          <a:off x="0" y="0"/>
          <a:ext cx="0" cy="0"/>
          <a:chOff x="0" y="0"/>
          <a:chExt cx="0" cy="0"/>
        </a:xfrm>
      </p:grpSpPr>
      <p:sp>
        <p:nvSpPr>
          <p:cNvPr id="667" name="Google Shape;667;p60"/>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68" name="Google Shape;668;p60"/>
          <p:cNvSpPr txBox="1"/>
          <p:nvPr>
            <p:ph type="title"/>
          </p:nvPr>
        </p:nvSpPr>
        <p:spPr>
          <a:xfrm>
            <a:off x="914400" y="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New Missions = Better Data</a:t>
            </a:r>
            <a:endParaRPr/>
          </a:p>
        </p:txBody>
      </p:sp>
      <p:sp>
        <p:nvSpPr>
          <p:cNvPr id="669" name="Google Shape;669;p60"/>
          <p:cNvSpPr txBox="1"/>
          <p:nvPr/>
        </p:nvSpPr>
        <p:spPr>
          <a:xfrm>
            <a:off x="1447800" y="1905000"/>
            <a:ext cx="17335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rPr b="0" i="0" lang="en-US" sz="2400" u="none">
                <a:solidFill>
                  <a:schemeClr val="dk1"/>
                </a:solidFill>
                <a:latin typeface="Times"/>
                <a:ea typeface="Times"/>
                <a:cs typeface="Times"/>
                <a:sym typeface="Times"/>
              </a:rPr>
              <a:t>Swift (2003)</a:t>
            </a:r>
            <a:endParaRPr/>
          </a:p>
        </p:txBody>
      </p:sp>
      <p:sp>
        <p:nvSpPr>
          <p:cNvPr id="670" name="Google Shape;670;p60"/>
          <p:cNvSpPr txBox="1"/>
          <p:nvPr/>
        </p:nvSpPr>
        <p:spPr>
          <a:xfrm>
            <a:off x="5867400" y="1981200"/>
            <a:ext cx="20558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rPr b="0" i="0" lang="en-US" sz="2400" u="none">
                <a:solidFill>
                  <a:schemeClr val="dk1"/>
                </a:solidFill>
                <a:latin typeface="Times"/>
                <a:ea typeface="Times"/>
                <a:cs typeface="Times"/>
                <a:sym typeface="Times"/>
              </a:rPr>
              <a:t>GLAST (2006)</a:t>
            </a:r>
            <a:endParaRPr/>
          </a:p>
        </p:txBody>
      </p:sp>
      <p:sp>
        <p:nvSpPr>
          <p:cNvPr id="671" name="Google Shape;671;p60"/>
          <p:cNvSpPr txBox="1"/>
          <p:nvPr/>
        </p:nvSpPr>
        <p:spPr>
          <a:xfrm>
            <a:off x="1295400" y="1066800"/>
            <a:ext cx="3962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rPr b="0" i="0" lang="en-US" sz="2400" u="none">
                <a:solidFill>
                  <a:schemeClr val="dk1"/>
                </a:solidFill>
                <a:latin typeface="Times"/>
                <a:ea typeface="Times"/>
                <a:cs typeface="Times"/>
                <a:sym typeface="Times"/>
              </a:rPr>
              <a:t>HETE II (launched 10/9/00)</a:t>
            </a:r>
            <a:endParaRPr/>
          </a:p>
        </p:txBody>
      </p:sp>
      <p:sp>
        <p:nvSpPr>
          <p:cNvPr id="672" name="Google Shape;672;p60"/>
          <p:cNvSpPr txBox="1"/>
          <p:nvPr/>
        </p:nvSpPr>
        <p:spPr>
          <a:xfrm>
            <a:off x="5791200" y="1143000"/>
            <a:ext cx="2597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a:buNone/>
            </a:pPr>
            <a:r>
              <a:rPr b="0" i="0" lang="en-US" sz="2400" u="none">
                <a:solidFill>
                  <a:schemeClr val="dk1"/>
                </a:solidFill>
                <a:latin typeface="Times"/>
                <a:ea typeface="Times"/>
                <a:cs typeface="Times"/>
                <a:sym typeface="Times"/>
              </a:rPr>
              <a:t>INTEGRAL (2002)</a:t>
            </a:r>
            <a:endParaRPr/>
          </a:p>
        </p:txBody>
      </p:sp>
      <p:pic>
        <p:nvPicPr>
          <p:cNvPr id="673" name="Google Shape;673;p60"/>
          <p:cNvPicPr preferRelativeResize="0"/>
          <p:nvPr/>
        </p:nvPicPr>
        <p:blipFill rotWithShape="1">
          <a:blip r:embed="rId3">
            <a:alphaModFix/>
          </a:blip>
          <a:srcRect b="0" l="0" r="0" t="0"/>
          <a:stretch/>
        </p:blipFill>
        <p:spPr>
          <a:xfrm>
            <a:off x="4800600" y="2667000"/>
            <a:ext cx="4146550" cy="3411537"/>
          </a:xfrm>
          <a:prstGeom prst="rect">
            <a:avLst/>
          </a:prstGeom>
          <a:noFill/>
          <a:ln>
            <a:noFill/>
          </a:ln>
        </p:spPr>
      </p:pic>
      <p:pic>
        <p:nvPicPr>
          <p:cNvPr id="674" name="Google Shape;674;p60"/>
          <p:cNvPicPr preferRelativeResize="0"/>
          <p:nvPr/>
        </p:nvPicPr>
        <p:blipFill rotWithShape="1">
          <a:blip r:embed="rId4">
            <a:alphaModFix/>
          </a:blip>
          <a:srcRect b="0" l="0" r="0" t="0"/>
          <a:stretch/>
        </p:blipFill>
        <p:spPr>
          <a:xfrm>
            <a:off x="533400" y="2590800"/>
            <a:ext cx="4222750" cy="3435350"/>
          </a:xfrm>
          <a:prstGeom prst="rect">
            <a:avLst/>
          </a:prstGeom>
          <a:noFill/>
          <a:ln>
            <a:noFill/>
          </a:ln>
        </p:spPr>
      </p:pic>
    </p:spTree>
  </p:cSld>
  <p:clrMapOvr>
    <a:masterClrMapping/>
  </p:clrMapOvr>
  <p:transition spd="slow">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61"/>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81" name="Google Shape;681;p61"/>
          <p:cNvSpPr txBox="1"/>
          <p:nvPr/>
        </p:nvSpPr>
        <p:spPr>
          <a:xfrm>
            <a:off x="1219200" y="1447800"/>
            <a:ext cx="7467600" cy="4792662"/>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 </a:t>
            </a:r>
            <a:r>
              <a:rPr b="0" i="0" lang="en-US" sz="2800" u="none">
                <a:solidFill>
                  <a:schemeClr val="dk1"/>
                </a:solidFill>
                <a:latin typeface="Times New Roman"/>
                <a:ea typeface="Times New Roman"/>
                <a:cs typeface="Times New Roman"/>
                <a:sym typeface="Times New Roman"/>
              </a:rPr>
              <a:t>Repoints within 50 s after detecting GRB to obtain X-ray and optical data</a:t>
            </a:r>
            <a:endParaRPr/>
          </a:p>
          <a:p>
            <a:pPr indent="-177800" lvl="0" marL="0" marR="0" rtl="0" algn="l">
              <a:lnSpc>
                <a:spcPct val="100000"/>
              </a:lnSpc>
              <a:spcBef>
                <a:spcPts val="140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Detects about 150 GRBs per year and their afterglows</a:t>
            </a:r>
            <a:endParaRPr/>
          </a:p>
          <a:p>
            <a:pPr indent="-177800" lvl="0" marL="0" marR="0" rtl="0" algn="l">
              <a:lnSpc>
                <a:spcPct val="100000"/>
              </a:lnSpc>
              <a:spcBef>
                <a:spcPts val="140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Sends initial coordinates of burst to ground within 15 s </a:t>
            </a:r>
            <a:endParaRPr/>
          </a:p>
          <a:p>
            <a:pPr indent="-177800" lvl="0" marL="0" marR="0" rtl="0" algn="l">
              <a:lnSpc>
                <a:spcPct val="100000"/>
              </a:lnSpc>
              <a:spcBef>
                <a:spcPts val="140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Sends high resolution coordinates of GRB to ground within 50 s</a:t>
            </a:r>
            <a:endParaRPr/>
          </a:p>
          <a:p>
            <a:pPr indent="-177800" lvl="0" marL="0" marR="0" rtl="0" algn="l">
              <a:lnSpc>
                <a:spcPct val="100000"/>
              </a:lnSpc>
              <a:spcBef>
                <a:spcPts val="140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Determines distance to burst within 1000 seconds</a:t>
            </a:r>
            <a:endParaRPr/>
          </a:p>
        </p:txBody>
      </p:sp>
      <p:pic>
        <p:nvPicPr>
          <p:cNvPr descr="Swift - A Panchromatic Gamma Ray Burst MIDEX Mission" id="682" name="Google Shape;682;p61"/>
          <p:cNvPicPr preferRelativeResize="0"/>
          <p:nvPr/>
        </p:nvPicPr>
        <p:blipFill rotWithShape="1">
          <a:blip r:embed="rId3">
            <a:alphaModFix/>
          </a:blip>
          <a:srcRect b="0" l="0" r="0" t="0"/>
          <a:stretch/>
        </p:blipFill>
        <p:spPr>
          <a:xfrm>
            <a:off x="914400" y="228600"/>
            <a:ext cx="7315200" cy="1143000"/>
          </a:xfrm>
          <a:prstGeom prst="rect">
            <a:avLst/>
          </a:prstGeom>
          <a:noFill/>
          <a:ln>
            <a:noFill/>
          </a:ln>
        </p:spPr>
      </p:pic>
      <p:sp>
        <p:nvSpPr>
          <p:cNvPr id="683" name="Google Shape;683;p61"/>
          <p:cNvSpPr txBox="1"/>
          <p:nvPr/>
        </p:nvSpPr>
        <p:spPr>
          <a:xfrm>
            <a:off x="3810000" y="381000"/>
            <a:ext cx="2743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COMING SOON!</a:t>
            </a:r>
            <a:endParaRPr/>
          </a:p>
        </p:txBody>
      </p:sp>
    </p:spTree>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p62"/>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689" name="Google Shape;689;p62"/>
          <p:cNvPicPr preferRelativeResize="0"/>
          <p:nvPr>
            <p:ph idx="1" type="body"/>
          </p:nvPr>
        </p:nvPicPr>
        <p:blipFill rotWithShape="1">
          <a:blip r:embed="rId3">
            <a:alphaModFix/>
          </a:blip>
          <a:srcRect b="19999" l="1942" r="1942" t="16667"/>
          <a:stretch/>
        </p:blipFill>
        <p:spPr>
          <a:xfrm>
            <a:off x="1295400" y="1295400"/>
            <a:ext cx="7470775" cy="3727450"/>
          </a:xfrm>
          <a:prstGeom prst="rect">
            <a:avLst/>
          </a:prstGeom>
          <a:noFill/>
          <a:ln cap="flat" cmpd="sng" w="9525">
            <a:solidFill>
              <a:srgbClr val="000000"/>
            </a:solidFill>
            <a:prstDash val="solid"/>
            <a:miter lim="800000"/>
            <a:headEnd len="sm" w="sm" type="none"/>
            <a:tailEnd len="sm" w="sm" type="none"/>
          </a:ln>
        </p:spPr>
      </p:pic>
      <p:sp>
        <p:nvSpPr>
          <p:cNvPr id="690" name="Google Shape;690;p62"/>
          <p:cNvSpPr txBox="1"/>
          <p:nvPr/>
        </p:nvSpPr>
        <p:spPr>
          <a:xfrm>
            <a:off x="1143000" y="5181600"/>
            <a:ext cx="78486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Explore the era of star formation in the universe, the physics of dark matter and the creation and evolution of galaxies</a:t>
            </a:r>
            <a:endParaRPr/>
          </a:p>
        </p:txBody>
      </p:sp>
      <p:sp>
        <p:nvSpPr>
          <p:cNvPr id="691" name="Google Shape;691;p62"/>
          <p:cNvSpPr txBox="1"/>
          <p:nvPr>
            <p:ph type="title"/>
          </p:nvPr>
        </p:nvSpPr>
        <p:spPr>
          <a:xfrm>
            <a:off x="914400" y="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GLAST Science</a:t>
            </a:r>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sp>
        <p:nvSpPr>
          <p:cNvPr id="696" name="Google Shape;696;p63"/>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97" name="Google Shape;697;p63"/>
          <p:cNvSpPr txBox="1"/>
          <p:nvPr>
            <p:ph type="title"/>
          </p:nvPr>
        </p:nvSpPr>
        <p:spPr>
          <a:xfrm>
            <a:off x="990600" y="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GLAST design</a:t>
            </a:r>
            <a:endParaRPr/>
          </a:p>
        </p:txBody>
      </p:sp>
      <p:pic>
        <p:nvPicPr>
          <p:cNvPr id="698" name="Google Shape;698;p63"/>
          <p:cNvPicPr preferRelativeResize="0"/>
          <p:nvPr>
            <p:ph idx="1" type="body"/>
          </p:nvPr>
        </p:nvPicPr>
        <p:blipFill rotWithShape="1">
          <a:blip r:embed="rId3">
            <a:alphaModFix/>
          </a:blip>
          <a:srcRect b="4444" l="0" r="0" t="22221"/>
          <a:stretch/>
        </p:blipFill>
        <p:spPr>
          <a:xfrm>
            <a:off x="1447800" y="1295400"/>
            <a:ext cx="7408862" cy="4114800"/>
          </a:xfrm>
          <a:prstGeom prst="rect">
            <a:avLst/>
          </a:prstGeom>
          <a:noFill/>
          <a:ln>
            <a:noFill/>
          </a:ln>
        </p:spPr>
      </p:pic>
    </p:spTree>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sp>
        <p:nvSpPr>
          <p:cNvPr id="703" name="Google Shape;703;p64"/>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04" name="Google Shape;704;p64"/>
          <p:cNvSpPr txBox="1"/>
          <p:nvPr>
            <p:ph type="title"/>
          </p:nvPr>
        </p:nvSpPr>
        <p:spPr>
          <a:xfrm>
            <a:off x="1066800" y="1524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GLAST Technologies</a:t>
            </a:r>
            <a:endParaRPr/>
          </a:p>
        </p:txBody>
      </p:sp>
      <p:pic>
        <p:nvPicPr>
          <p:cNvPr id="705" name="Google Shape;705;p64"/>
          <p:cNvPicPr preferRelativeResize="0"/>
          <p:nvPr>
            <p:ph idx="1" type="body"/>
          </p:nvPr>
        </p:nvPicPr>
        <p:blipFill rotWithShape="1">
          <a:blip r:embed="rId3">
            <a:alphaModFix/>
          </a:blip>
          <a:srcRect b="0" l="0" r="0" t="13333"/>
          <a:stretch/>
        </p:blipFill>
        <p:spPr>
          <a:xfrm>
            <a:off x="1905000" y="1447800"/>
            <a:ext cx="6630987" cy="4311650"/>
          </a:xfrm>
          <a:prstGeom prst="rect">
            <a:avLst/>
          </a:prstGeom>
          <a:noFill/>
          <a:ln>
            <a:noFill/>
          </a:ln>
        </p:spPr>
      </p:pic>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9" name="Shape 709"/>
        <p:cNvGrpSpPr/>
        <p:nvPr/>
      </p:nvGrpSpPr>
      <p:grpSpPr>
        <a:xfrm>
          <a:off x="0" y="0"/>
          <a:ext cx="0" cy="0"/>
          <a:chOff x="0" y="0"/>
          <a:chExt cx="0" cy="0"/>
        </a:xfrm>
      </p:grpSpPr>
      <p:sp>
        <p:nvSpPr>
          <p:cNvPr id="710" name="Google Shape;710;p65"/>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11" name="Google Shape;711;p65"/>
          <p:cNvSpPr txBox="1"/>
          <p:nvPr>
            <p:ph type="title"/>
          </p:nvPr>
        </p:nvSpPr>
        <p:spPr>
          <a:xfrm>
            <a:off x="1066800" y="1524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GLAST All Sky Map</a:t>
            </a:r>
            <a:endParaRPr/>
          </a:p>
        </p:txBody>
      </p:sp>
      <p:pic>
        <p:nvPicPr>
          <p:cNvPr id="712" name="Google Shape;712;p65"/>
          <p:cNvPicPr preferRelativeResize="0"/>
          <p:nvPr>
            <p:ph idx="1" type="body"/>
          </p:nvPr>
        </p:nvPicPr>
        <p:blipFill rotWithShape="1">
          <a:blip r:embed="rId3">
            <a:alphaModFix/>
          </a:blip>
          <a:srcRect b="0" l="0" r="0" t="18888"/>
          <a:stretch/>
        </p:blipFill>
        <p:spPr>
          <a:xfrm>
            <a:off x="1752600" y="1524000"/>
            <a:ext cx="7077075" cy="4305300"/>
          </a:xfrm>
          <a:prstGeom prst="rect">
            <a:avLst/>
          </a:prstGeom>
          <a:noFill/>
          <a:ln>
            <a:noFill/>
          </a:ln>
        </p:spPr>
      </p:pic>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6" name="Shape 716"/>
        <p:cNvGrpSpPr/>
        <p:nvPr/>
      </p:nvGrpSpPr>
      <p:grpSpPr>
        <a:xfrm>
          <a:off x="0" y="0"/>
          <a:ext cx="0" cy="0"/>
          <a:chOff x="0" y="0"/>
          <a:chExt cx="0" cy="0"/>
        </a:xfrm>
      </p:grpSpPr>
      <p:sp>
        <p:nvSpPr>
          <p:cNvPr id="717" name="Google Shape;717;p66"/>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18" name="Google Shape;718;p66"/>
          <p:cNvSpPr txBox="1"/>
          <p:nvPr>
            <p:ph type="title"/>
          </p:nvPr>
        </p:nvSpPr>
        <p:spPr>
          <a:xfrm>
            <a:off x="914400" y="152400"/>
            <a:ext cx="7772400" cy="9906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Gravity – the final frontier?</a:t>
            </a:r>
            <a:endParaRPr/>
          </a:p>
        </p:txBody>
      </p:sp>
      <p:sp>
        <p:nvSpPr>
          <p:cNvPr id="719" name="Google Shape;719;p66"/>
          <p:cNvSpPr txBox="1"/>
          <p:nvPr>
            <p:ph idx="1" type="body"/>
          </p:nvPr>
        </p:nvSpPr>
        <p:spPr>
          <a:xfrm>
            <a:off x="1371600" y="1371600"/>
            <a:ext cx="73152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Gravity Probe B – will measure frame dragging from Earth orbit – due for launch in 2003</a:t>
            </a:r>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209550" lvl="0" marL="342900" marR="0" rtl="0" algn="l">
              <a:lnSpc>
                <a:spcPct val="90000"/>
              </a:lnSpc>
              <a:spcBef>
                <a:spcPts val="560"/>
              </a:spcBef>
              <a:spcAft>
                <a:spcPts val="0"/>
              </a:spcAft>
              <a:buClr>
                <a:schemeClr val="dk2"/>
              </a:buClr>
              <a:buSzPts val="2100"/>
              <a:buFont typeface="Arial"/>
              <a:buNone/>
            </a:pPr>
            <a:r>
              <a:t/>
            </a:r>
            <a:endParaRPr b="0" i="0" sz="2800" u="none">
              <a:solidFill>
                <a:schemeClr val="dk1"/>
              </a:solidFill>
              <a:latin typeface="Times New Roman"/>
              <a:ea typeface="Times New Roman"/>
              <a:cs typeface="Times New Roman"/>
              <a:sym typeface="Times New Roman"/>
            </a:endParaRPr>
          </a:p>
          <a:p>
            <a:pPr indent="-342900" lvl="0" marL="342900" marR="0" rtl="0" algn="l">
              <a:lnSpc>
                <a:spcPct val="90000"/>
              </a:lnSpc>
              <a:spcBef>
                <a:spcPts val="560"/>
              </a:spcBef>
              <a:spcAft>
                <a:spcPts val="0"/>
              </a:spcAft>
              <a:buClr>
                <a:schemeClr val="dk2"/>
              </a:buClr>
              <a:buSzPts val="2100"/>
              <a:buFont typeface="Arial"/>
              <a:buChar char="●"/>
            </a:pPr>
            <a:r>
              <a:rPr b="0" i="0" lang="en-US" sz="2800" u="none">
                <a:solidFill>
                  <a:schemeClr val="dk1"/>
                </a:solidFill>
                <a:latin typeface="Times New Roman"/>
                <a:ea typeface="Times New Roman"/>
                <a:cs typeface="Times New Roman"/>
                <a:sym typeface="Times New Roman"/>
              </a:rPr>
              <a:t>LISA – will look for gravitational radiation emitted from merging black holes, etc.</a:t>
            </a:r>
            <a:endParaRPr/>
          </a:p>
        </p:txBody>
      </p:sp>
      <p:pic>
        <p:nvPicPr>
          <p:cNvPr id="720" name="Google Shape;720;p66"/>
          <p:cNvPicPr preferRelativeResize="0"/>
          <p:nvPr/>
        </p:nvPicPr>
        <p:blipFill rotWithShape="1">
          <a:blip r:embed="rId3">
            <a:alphaModFix/>
          </a:blip>
          <a:srcRect b="0" l="0" r="0" t="0"/>
          <a:stretch/>
        </p:blipFill>
        <p:spPr>
          <a:xfrm>
            <a:off x="3429000" y="2438400"/>
            <a:ext cx="3048000" cy="2286000"/>
          </a:xfrm>
          <a:prstGeom prst="rect">
            <a:avLst/>
          </a:prstGeom>
          <a:noFill/>
          <a:ln>
            <a:noFill/>
          </a:ln>
        </p:spPr>
      </p:pic>
      <p:sp>
        <p:nvSpPr>
          <p:cNvPr id="721" name="Google Shape;721;p66"/>
          <p:cNvSpPr txBox="1"/>
          <p:nvPr/>
        </p:nvSpPr>
        <p:spPr>
          <a:xfrm>
            <a:off x="6629400" y="2667000"/>
            <a:ext cx="990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movie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13"/>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grpSp>
        <p:nvGrpSpPr>
          <p:cNvPr id="150" name="Google Shape;150;p13"/>
          <p:cNvGrpSpPr/>
          <p:nvPr/>
        </p:nvGrpSpPr>
        <p:grpSpPr>
          <a:xfrm>
            <a:off x="296862" y="244475"/>
            <a:ext cx="8550275" cy="1127125"/>
            <a:chOff x="187" y="154"/>
            <a:chExt cx="5386" cy="710"/>
          </a:xfrm>
        </p:grpSpPr>
        <p:pic>
          <p:nvPicPr>
            <p:cNvPr id="151" name="Google Shape;151;p13"/>
            <p:cNvPicPr preferRelativeResize="0"/>
            <p:nvPr/>
          </p:nvPicPr>
          <p:blipFill rotWithShape="1">
            <a:blip r:embed="rId3">
              <a:alphaModFix/>
            </a:blip>
            <a:srcRect b="0" l="0" r="0" t="0"/>
            <a:stretch/>
          </p:blipFill>
          <p:spPr>
            <a:xfrm>
              <a:off x="187" y="154"/>
              <a:ext cx="5386" cy="518"/>
            </a:xfrm>
            <a:prstGeom prst="rect">
              <a:avLst/>
            </a:prstGeom>
            <a:noFill/>
            <a:ln>
              <a:noFill/>
            </a:ln>
          </p:spPr>
        </p:pic>
        <p:pic>
          <p:nvPicPr>
            <p:cNvPr id="152" name="Google Shape;152;p13"/>
            <p:cNvPicPr preferRelativeResize="0"/>
            <p:nvPr/>
          </p:nvPicPr>
          <p:blipFill rotWithShape="1">
            <a:blip r:embed="rId4">
              <a:alphaModFix/>
            </a:blip>
            <a:srcRect b="0" l="0" r="0" t="0"/>
            <a:stretch/>
          </p:blipFill>
          <p:spPr>
            <a:xfrm>
              <a:off x="187" y="677"/>
              <a:ext cx="5386" cy="187"/>
            </a:xfrm>
            <a:prstGeom prst="rect">
              <a:avLst/>
            </a:prstGeom>
            <a:noFill/>
            <a:ln>
              <a:noFill/>
            </a:ln>
          </p:spPr>
        </p:pic>
      </p:grpSp>
      <p:grpSp>
        <p:nvGrpSpPr>
          <p:cNvPr id="153" name="Google Shape;153;p13"/>
          <p:cNvGrpSpPr/>
          <p:nvPr/>
        </p:nvGrpSpPr>
        <p:grpSpPr>
          <a:xfrm>
            <a:off x="4267200" y="2085975"/>
            <a:ext cx="3962400" cy="1625600"/>
            <a:chOff x="2688" y="1314"/>
            <a:chExt cx="2496" cy="1024"/>
          </a:xfrm>
        </p:grpSpPr>
        <p:pic>
          <p:nvPicPr>
            <p:cNvPr id="154" name="Google Shape;154;p13"/>
            <p:cNvPicPr preferRelativeResize="0"/>
            <p:nvPr/>
          </p:nvPicPr>
          <p:blipFill rotWithShape="1">
            <a:blip r:embed="rId5">
              <a:alphaModFix/>
            </a:blip>
            <a:srcRect b="0" l="0" r="0" t="0"/>
            <a:stretch/>
          </p:blipFill>
          <p:spPr>
            <a:xfrm>
              <a:off x="2688" y="1776"/>
              <a:ext cx="2496" cy="562"/>
            </a:xfrm>
            <a:prstGeom prst="rect">
              <a:avLst/>
            </a:prstGeom>
            <a:noFill/>
            <a:ln>
              <a:noFill/>
            </a:ln>
          </p:spPr>
        </p:pic>
        <p:cxnSp>
          <p:nvCxnSpPr>
            <p:cNvPr id="155" name="Google Shape;155;p13"/>
            <p:cNvCxnSpPr/>
            <p:nvPr/>
          </p:nvCxnSpPr>
          <p:spPr>
            <a:xfrm>
              <a:off x="3552" y="1314"/>
              <a:ext cx="144" cy="414"/>
            </a:xfrm>
            <a:prstGeom prst="straightConnector1">
              <a:avLst/>
            </a:prstGeom>
            <a:noFill/>
            <a:ln cap="flat" cmpd="sng" w="38100">
              <a:solidFill>
                <a:schemeClr val="dk1"/>
              </a:solidFill>
              <a:prstDash val="solid"/>
              <a:miter lim="800000"/>
              <a:headEnd len="med" w="med" type="none"/>
              <a:tailEnd len="med" w="med" type="triangle"/>
            </a:ln>
          </p:spPr>
        </p:cxnSp>
      </p:grpSp>
      <p:grpSp>
        <p:nvGrpSpPr>
          <p:cNvPr id="156" name="Google Shape;156;p13"/>
          <p:cNvGrpSpPr/>
          <p:nvPr/>
        </p:nvGrpSpPr>
        <p:grpSpPr>
          <a:xfrm>
            <a:off x="1447800" y="2162175"/>
            <a:ext cx="6096000" cy="3705225"/>
            <a:chOff x="912" y="1362"/>
            <a:chExt cx="3840" cy="2334"/>
          </a:xfrm>
        </p:grpSpPr>
        <p:pic>
          <p:nvPicPr>
            <p:cNvPr id="157" name="Google Shape;157;p13"/>
            <p:cNvPicPr preferRelativeResize="0"/>
            <p:nvPr/>
          </p:nvPicPr>
          <p:blipFill rotWithShape="1">
            <a:blip r:embed="rId6">
              <a:alphaModFix/>
            </a:blip>
            <a:srcRect b="0" l="0" r="0" t="0"/>
            <a:stretch/>
          </p:blipFill>
          <p:spPr>
            <a:xfrm>
              <a:off x="912" y="2688"/>
              <a:ext cx="3840" cy="1008"/>
            </a:xfrm>
            <a:prstGeom prst="rect">
              <a:avLst/>
            </a:prstGeom>
            <a:noFill/>
            <a:ln>
              <a:noFill/>
            </a:ln>
          </p:spPr>
        </p:pic>
        <p:cxnSp>
          <p:nvCxnSpPr>
            <p:cNvPr id="158" name="Google Shape;158;p13"/>
            <p:cNvCxnSpPr/>
            <p:nvPr/>
          </p:nvCxnSpPr>
          <p:spPr>
            <a:xfrm flipH="1">
              <a:off x="1632" y="1362"/>
              <a:ext cx="240" cy="1230"/>
            </a:xfrm>
            <a:prstGeom prst="straightConnector1">
              <a:avLst/>
            </a:prstGeom>
            <a:noFill/>
            <a:ln cap="flat" cmpd="sng" w="38100">
              <a:solidFill>
                <a:schemeClr val="dk1"/>
              </a:solidFill>
              <a:prstDash val="solid"/>
              <a:miter lim="800000"/>
              <a:headEnd len="med" w="med" type="none"/>
              <a:tailEnd len="med" w="med" type="triangle"/>
            </a:ln>
          </p:spPr>
        </p:cxnSp>
      </p:grpSp>
      <p:sp>
        <p:nvSpPr>
          <p:cNvPr id="159" name="Google Shape;159;p13"/>
          <p:cNvSpPr txBox="1"/>
          <p:nvPr/>
        </p:nvSpPr>
        <p:spPr>
          <a:xfrm>
            <a:off x="1600200" y="1552575"/>
            <a:ext cx="66294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99"/>
              </a:buClr>
              <a:buSzPts val="3600"/>
              <a:buFont typeface="Times New Roman"/>
              <a:buNone/>
            </a:pPr>
            <a:r>
              <a:rPr b="0" i="0" lang="en-US" sz="3600" u="none">
                <a:solidFill>
                  <a:srgbClr val="FFFF99"/>
                </a:solidFill>
                <a:latin typeface="Times New Roman"/>
                <a:ea typeface="Times New Roman"/>
                <a:cs typeface="Times New Roman"/>
                <a:sym typeface="Times New Roman"/>
              </a:rPr>
              <a:t>Astronomy and Physics Division</a:t>
            </a:r>
            <a:endParaRPr/>
          </a:p>
        </p:txBody>
      </p:sp>
      <p:sp>
        <p:nvSpPr>
          <p:cNvPr id="160" name="Google Shape;160;p13"/>
          <p:cNvSpPr txBox="1"/>
          <p:nvPr/>
        </p:nvSpPr>
        <p:spPr>
          <a:xfrm>
            <a:off x="4191000" y="3810000"/>
            <a:ext cx="4114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Infrared, Visible and Ultraviolet</a:t>
            </a:r>
            <a:endParaRPr/>
          </a:p>
        </p:txBody>
      </p:sp>
      <p:sp>
        <p:nvSpPr>
          <p:cNvPr id="161" name="Google Shape;161;p13"/>
          <p:cNvSpPr txBox="1"/>
          <p:nvPr/>
        </p:nvSpPr>
        <p:spPr>
          <a:xfrm>
            <a:off x="1219200" y="5943600"/>
            <a:ext cx="7924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Radio, Microwave, X-ray, Gamma-ray, Gravity, Cosmic Rays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5" name="Shape 725"/>
        <p:cNvGrpSpPr/>
        <p:nvPr/>
      </p:nvGrpSpPr>
      <p:grpSpPr>
        <a:xfrm>
          <a:off x="0" y="0"/>
          <a:ext cx="0" cy="0"/>
          <a:chOff x="0" y="0"/>
          <a:chExt cx="0" cy="0"/>
        </a:xfrm>
      </p:grpSpPr>
      <p:sp>
        <p:nvSpPr>
          <p:cNvPr id="726" name="Google Shape;726;p67"/>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27" name="Google Shape;727;p67"/>
          <p:cNvSpPr txBox="1"/>
          <p:nvPr>
            <p:ph type="title"/>
          </p:nvPr>
        </p:nvSpPr>
        <p:spPr>
          <a:xfrm>
            <a:off x="914400" y="-1524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Gravitational Radiation</a:t>
            </a:r>
            <a:endParaRPr/>
          </a:p>
        </p:txBody>
      </p:sp>
      <p:sp>
        <p:nvSpPr>
          <p:cNvPr id="728" name="Google Shape;728;p67"/>
          <p:cNvSpPr txBox="1"/>
          <p:nvPr/>
        </p:nvSpPr>
        <p:spPr>
          <a:xfrm>
            <a:off x="3363912" y="1238250"/>
            <a:ext cx="4243387" cy="815975"/>
          </a:xfrm>
          <a:prstGeom prst="rect">
            <a:avLst/>
          </a:prstGeom>
          <a:solidFill>
            <a:schemeClr val="lt1"/>
          </a:solidFill>
          <a:ln>
            <a:noFill/>
          </a:ln>
        </p:spPr>
        <p:txBody>
          <a:bodyPr anchorCtr="0" anchor="t" bIns="43225" lIns="86475" spcFirstLastPara="1" rIns="86475" wrap="square" tIns="43225">
            <a:spAutoFit/>
          </a:bodyPr>
          <a:lstStyle/>
          <a:p>
            <a:pPr indent="0" lvl="0" marL="0" marR="0" rtl="0" algn="ctr">
              <a:lnSpc>
                <a:spcPct val="100000"/>
              </a:lnSpc>
              <a:spcBef>
                <a:spcPts val="0"/>
              </a:spcBef>
              <a:spcAft>
                <a:spcPts val="0"/>
              </a:spcAft>
              <a:buClr>
                <a:schemeClr val="dk2"/>
              </a:buClr>
              <a:buSzPts val="2400"/>
              <a:buFont typeface="Arial"/>
              <a:buNone/>
            </a:pPr>
            <a:r>
              <a:rPr b="0" i="0" lang="en-US" sz="2400" u="none">
                <a:solidFill>
                  <a:schemeClr val="dk2"/>
                </a:solidFill>
                <a:latin typeface="Arial"/>
                <a:ea typeface="Arial"/>
                <a:cs typeface="Arial"/>
                <a:sym typeface="Arial"/>
              </a:rPr>
              <a:t>The strongest signal comes from two black holes</a:t>
            </a:r>
            <a:endParaRPr/>
          </a:p>
        </p:txBody>
      </p:sp>
      <p:pic>
        <p:nvPicPr>
          <p:cNvPr id="729" name="Google Shape;729;p67"/>
          <p:cNvPicPr preferRelativeResize="0"/>
          <p:nvPr/>
        </p:nvPicPr>
        <p:blipFill rotWithShape="1">
          <a:blip r:embed="rId3">
            <a:alphaModFix/>
          </a:blip>
          <a:srcRect b="0" l="0" r="0" t="0"/>
          <a:stretch/>
        </p:blipFill>
        <p:spPr>
          <a:xfrm>
            <a:off x="5656262" y="3527425"/>
            <a:ext cx="3194050" cy="2436812"/>
          </a:xfrm>
          <a:prstGeom prst="rect">
            <a:avLst/>
          </a:prstGeom>
          <a:noFill/>
          <a:ln>
            <a:noFill/>
          </a:ln>
          <a:effectLst>
            <a:outerShdw blurRad="63500" dir="2700000" dist="89802">
              <a:schemeClr val="dk1"/>
            </a:outerShdw>
          </a:effectLst>
        </p:spPr>
      </p:pic>
      <p:pic>
        <p:nvPicPr>
          <p:cNvPr id="730" name="Google Shape;730;p67"/>
          <p:cNvPicPr preferRelativeResize="0"/>
          <p:nvPr/>
        </p:nvPicPr>
        <p:blipFill rotWithShape="1">
          <a:blip r:embed="rId4">
            <a:alphaModFix/>
          </a:blip>
          <a:srcRect b="6489" l="0" r="6576" t="0"/>
          <a:stretch/>
        </p:blipFill>
        <p:spPr>
          <a:xfrm>
            <a:off x="533400" y="1143000"/>
            <a:ext cx="2674937" cy="2092325"/>
          </a:xfrm>
          <a:prstGeom prst="rect">
            <a:avLst/>
          </a:prstGeom>
          <a:noFill/>
          <a:ln>
            <a:noFill/>
          </a:ln>
          <a:effectLst>
            <a:outerShdw blurRad="63500" dir="2700000" dist="89802">
              <a:schemeClr val="dk1"/>
            </a:outerShdw>
          </a:effectLst>
        </p:spPr>
      </p:pic>
      <p:sp>
        <p:nvSpPr>
          <p:cNvPr id="731" name="Google Shape;731;p67"/>
          <p:cNvSpPr txBox="1"/>
          <p:nvPr/>
        </p:nvSpPr>
        <p:spPr>
          <a:xfrm>
            <a:off x="1584325" y="4587875"/>
            <a:ext cx="3865562" cy="1181100"/>
          </a:xfrm>
          <a:prstGeom prst="rect">
            <a:avLst/>
          </a:prstGeom>
          <a:solidFill>
            <a:schemeClr val="lt1"/>
          </a:solidFill>
          <a:ln>
            <a:noFill/>
          </a:ln>
        </p:spPr>
        <p:txBody>
          <a:bodyPr anchorCtr="0" anchor="t" bIns="43225" lIns="86475" spcFirstLastPara="1" rIns="86475" wrap="square" tIns="43225">
            <a:spAutoFit/>
          </a:bodyPr>
          <a:lstStyle/>
          <a:p>
            <a:pPr indent="0" lvl="0" marL="0" marR="0" rtl="0" algn="r">
              <a:lnSpc>
                <a:spcPct val="100000"/>
              </a:lnSpc>
              <a:spcBef>
                <a:spcPts val="0"/>
              </a:spcBef>
              <a:spcAft>
                <a:spcPts val="0"/>
              </a:spcAft>
              <a:buClr>
                <a:schemeClr val="dk2"/>
              </a:buClr>
              <a:buSzPts val="2400"/>
              <a:buFont typeface="Arial"/>
              <a:buNone/>
            </a:pPr>
            <a:r>
              <a:rPr b="0" i="0" lang="en-US" sz="2400" u="none">
                <a:solidFill>
                  <a:schemeClr val="dk2"/>
                </a:solidFill>
                <a:latin typeface="Arial"/>
                <a:ea typeface="Arial"/>
                <a:cs typeface="Arial"/>
                <a:sym typeface="Arial"/>
              </a:rPr>
              <a:t>LISA - First space based Gravitational Wave Telescope</a:t>
            </a:r>
            <a:endParaRPr/>
          </a:p>
        </p:txBody>
      </p:sp>
      <p:sp>
        <p:nvSpPr>
          <p:cNvPr id="732" name="Google Shape;732;p67"/>
          <p:cNvSpPr txBox="1"/>
          <p:nvPr/>
        </p:nvSpPr>
        <p:spPr>
          <a:xfrm>
            <a:off x="3317875" y="2252662"/>
            <a:ext cx="4979987" cy="1181100"/>
          </a:xfrm>
          <a:prstGeom prst="rect">
            <a:avLst/>
          </a:prstGeom>
          <a:solidFill>
            <a:schemeClr val="lt1"/>
          </a:solidFill>
          <a:ln>
            <a:noFill/>
          </a:ln>
        </p:spPr>
        <p:txBody>
          <a:bodyPr anchorCtr="0" anchor="t" bIns="43225" lIns="86475" spcFirstLastPara="1" rIns="86475" wrap="square" tIns="43225">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Black hole mergers in distant galaxies will test General Relativity in the extreme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14"/>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7" name="Google Shape;167;p14"/>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Astronomical Search for Origins</a:t>
            </a:r>
            <a:endParaRPr/>
          </a:p>
        </p:txBody>
      </p:sp>
      <p:sp>
        <p:nvSpPr>
          <p:cNvPr id="168" name="Google Shape;168;p14"/>
          <p:cNvSpPr txBox="1"/>
          <p:nvPr>
            <p:ph idx="1" type="body"/>
          </p:nvPr>
        </p:nvSpPr>
        <p:spPr>
          <a:xfrm>
            <a:off x="1371600" y="1828800"/>
            <a:ext cx="6858000" cy="441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400"/>
              <a:buFont typeface="Arial"/>
              <a:buAutoNum type="arabicPeriod"/>
            </a:pPr>
            <a:r>
              <a:rPr b="0" i="0" lang="en-US" sz="3200" u="none" cap="none" strike="noStrike">
                <a:solidFill>
                  <a:srgbClr val="FFFF99"/>
                </a:solidFill>
                <a:latin typeface="Arial"/>
                <a:ea typeface="Arial"/>
                <a:cs typeface="Arial"/>
                <a:sym typeface="Arial"/>
              </a:rPr>
              <a:t>Where do we come from? </a:t>
            </a:r>
            <a:endParaRPr/>
          </a:p>
          <a:p>
            <a:pPr indent="-342900" lvl="0" marL="342900" marR="0" rtl="0" algn="l">
              <a:lnSpc>
                <a:spcPct val="90000"/>
              </a:lnSpc>
              <a:spcBef>
                <a:spcPts val="640"/>
              </a:spcBef>
              <a:spcAft>
                <a:spcPts val="0"/>
              </a:spcAft>
              <a:buClr>
                <a:schemeClr val="dk2"/>
              </a:buClr>
              <a:buSzPts val="2400"/>
              <a:buFont typeface="Arial"/>
              <a:buAutoNum type="arabicPeriod"/>
            </a:pPr>
            <a:r>
              <a:rPr b="0" i="0" lang="en-US" sz="3200" u="none" cap="none" strike="noStrike">
                <a:solidFill>
                  <a:srgbClr val="FFFF99"/>
                </a:solidFill>
                <a:latin typeface="Arial"/>
                <a:ea typeface="Arial"/>
                <a:cs typeface="Arial"/>
                <a:sym typeface="Arial"/>
              </a:rPr>
              <a:t>Are we alone? </a:t>
            </a:r>
            <a:endParaRPr/>
          </a:p>
          <a:p>
            <a:pPr indent="-342900" lvl="0" marL="342900" marR="0" rtl="0" algn="l">
              <a:lnSpc>
                <a:spcPct val="90000"/>
              </a:lnSpc>
              <a:spcBef>
                <a:spcPts val="640"/>
              </a:spcBef>
              <a:spcAft>
                <a:spcPts val="0"/>
              </a:spcAft>
              <a:buClr>
                <a:schemeClr val="dk2"/>
              </a:buClr>
              <a:buSzPts val="2400"/>
              <a:buFont typeface="Arial"/>
              <a:buChar char="●"/>
            </a:pPr>
            <a:r>
              <a:rPr b="0" i="0" lang="en-US" sz="3200" u="none" cap="none" strike="noStrike">
                <a:solidFill>
                  <a:srgbClr val="FFFF99"/>
                </a:solidFill>
                <a:latin typeface="Arial"/>
                <a:ea typeface="Arial"/>
                <a:cs typeface="Arial"/>
                <a:sym typeface="Arial"/>
              </a:rPr>
              <a:t>Origins is the story of our cosmic roots, told in terms of all that precedes us: the origin and development of galaxies, stars, planets, and the chemical conditions necessary to support life.</a:t>
            </a:r>
            <a:endParaRPr/>
          </a:p>
          <a:p>
            <a:pPr indent="-190500" lvl="0" marL="342900" marR="0" rtl="0" algn="l">
              <a:lnSpc>
                <a:spcPct val="100000"/>
              </a:lnSpc>
              <a:spcBef>
                <a:spcPts val="640"/>
              </a:spcBef>
              <a:spcAft>
                <a:spcPts val="0"/>
              </a:spcAft>
              <a:buClr>
                <a:schemeClr val="dk2"/>
              </a:buClr>
              <a:buSzPts val="2400"/>
              <a:buFont typeface="Arial"/>
              <a:buNone/>
            </a:pPr>
            <a:r>
              <a:t/>
            </a:r>
            <a:endParaRPr b="0" i="0" sz="3200" u="none">
              <a:solidFill>
                <a:srgbClr val="FFFF99"/>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15"/>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4" name="Google Shape;174;p15"/>
          <p:cNvSpPr txBox="1"/>
          <p:nvPr>
            <p:ph type="title"/>
          </p:nvPr>
        </p:nvSpPr>
        <p:spPr>
          <a:xfrm>
            <a:off x="838200" y="4572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Structure and Evolution of the Universe</a:t>
            </a:r>
            <a:endParaRPr/>
          </a:p>
        </p:txBody>
      </p:sp>
      <p:sp>
        <p:nvSpPr>
          <p:cNvPr id="175" name="Google Shape;175;p15"/>
          <p:cNvSpPr txBox="1"/>
          <p:nvPr>
            <p:ph idx="1" type="body"/>
          </p:nvPr>
        </p:nvSpPr>
        <p:spPr>
          <a:xfrm>
            <a:off x="1295400" y="2133600"/>
            <a:ext cx="73152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Arial"/>
              <a:buAutoNum type="arabicPeriod"/>
            </a:pPr>
            <a:r>
              <a:rPr b="1" i="0" lang="en-US" sz="2800" u="none">
                <a:solidFill>
                  <a:srgbClr val="FFFF99"/>
                </a:solidFill>
                <a:latin typeface="Arial"/>
                <a:ea typeface="Arial"/>
                <a:cs typeface="Arial"/>
                <a:sym typeface="Arial"/>
              </a:rPr>
              <a:t>To explain structure in the Universe and forecast our cosmic destiny; </a:t>
            </a:r>
            <a:endParaRPr/>
          </a:p>
          <a:p>
            <a:pPr indent="-342900" lvl="0" marL="342900" marR="0" rtl="0" algn="l">
              <a:lnSpc>
                <a:spcPct val="100000"/>
              </a:lnSpc>
              <a:spcBef>
                <a:spcPts val="0"/>
              </a:spcBef>
              <a:spcAft>
                <a:spcPts val="0"/>
              </a:spcAft>
              <a:buClr>
                <a:schemeClr val="dk2"/>
              </a:buClr>
              <a:buSzPts val="2100"/>
              <a:buFont typeface="Arial"/>
              <a:buAutoNum type="arabicPeriod"/>
            </a:pPr>
            <a:r>
              <a:rPr b="1" i="0" lang="en-US" sz="2800" u="none">
                <a:solidFill>
                  <a:srgbClr val="FFFF99"/>
                </a:solidFill>
                <a:latin typeface="Arial"/>
                <a:ea typeface="Arial"/>
                <a:cs typeface="Arial"/>
                <a:sym typeface="Arial"/>
              </a:rPr>
              <a:t>To explore the cycles of matter and energy in the evolving Universe; </a:t>
            </a:r>
            <a:endParaRPr/>
          </a:p>
          <a:p>
            <a:pPr indent="-342900" lvl="0" marL="342900" marR="0" rtl="0" algn="l">
              <a:lnSpc>
                <a:spcPct val="100000"/>
              </a:lnSpc>
              <a:spcBef>
                <a:spcPts val="0"/>
              </a:spcBef>
              <a:spcAft>
                <a:spcPts val="0"/>
              </a:spcAft>
              <a:buClr>
                <a:schemeClr val="dk2"/>
              </a:buClr>
              <a:buSzPts val="2100"/>
              <a:buFont typeface="Arial"/>
              <a:buAutoNum type="arabicPeriod"/>
            </a:pPr>
            <a:r>
              <a:rPr b="1" i="0" lang="en-US" sz="2800" u="none">
                <a:solidFill>
                  <a:srgbClr val="FFFF99"/>
                </a:solidFill>
                <a:latin typeface="Arial"/>
                <a:ea typeface="Arial"/>
                <a:cs typeface="Arial"/>
                <a:sym typeface="Arial"/>
              </a:rPr>
              <a:t>To examine the ultimate limits of gravity and energy in the Universe ranging from the closest stars to the most distant quasars.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16"/>
          <p:cNvSpPr txBox="1"/>
          <p:nvPr>
            <p:ph idx="12" type="sldNum"/>
          </p:nvPr>
        </p:nvSpPr>
        <p:spPr>
          <a:xfrm>
            <a:off x="6781800" y="6248400"/>
            <a:ext cx="1905000" cy="4572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1" name="Google Shape;181;p16"/>
          <p:cNvSpPr txBox="1"/>
          <p:nvPr>
            <p:ph type="title"/>
          </p:nvPr>
        </p:nvSpPr>
        <p:spPr>
          <a:xfrm>
            <a:off x="914400" y="152400"/>
            <a:ext cx="7772400" cy="1143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4400"/>
              <a:buFont typeface="Times New Roman"/>
              <a:buNone/>
            </a:pPr>
            <a:r>
              <a:rPr b="1" i="1" lang="en-US" sz="4400" u="none">
                <a:solidFill>
                  <a:schemeClr val="dk2"/>
                </a:solidFill>
                <a:latin typeface="Times New Roman"/>
                <a:ea typeface="Times New Roman"/>
                <a:cs typeface="Times New Roman"/>
                <a:sym typeface="Times New Roman"/>
              </a:rPr>
              <a:t>Structure and Evolution of the Universe Missions</a:t>
            </a:r>
            <a:endParaRPr/>
          </a:p>
        </p:txBody>
      </p:sp>
      <p:sp>
        <p:nvSpPr>
          <p:cNvPr id="182" name="Google Shape;182;p16"/>
          <p:cNvSpPr txBox="1"/>
          <p:nvPr>
            <p:ph idx="1" type="body"/>
          </p:nvPr>
        </p:nvSpPr>
        <p:spPr>
          <a:xfrm>
            <a:off x="1752600" y="1447800"/>
            <a:ext cx="6248400" cy="3657600"/>
          </a:xfrm>
          <a:prstGeom prst="rect">
            <a:avLst/>
          </a:prstGeom>
          <a:noFill/>
          <a:ln cap="flat" cmpd="sng" w="9525">
            <a:solidFill>
              <a:srgbClr val="FFFF99"/>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100"/>
              <a:buFont typeface="Arial"/>
              <a:buNone/>
            </a:pPr>
            <a:r>
              <a:rPr b="1" i="0" lang="en-US" sz="2800" u="none">
                <a:solidFill>
                  <a:srgbClr val="000000"/>
                </a:solidFill>
                <a:latin typeface="Times New Roman"/>
                <a:ea typeface="Times New Roman"/>
                <a:cs typeface="Times New Roman"/>
                <a:sym typeface="Times New Roman"/>
              </a:rPr>
              <a:t>ACE				HETE-2</a:t>
            </a:r>
            <a:endParaRPr/>
          </a:p>
          <a:p>
            <a:pPr indent="-342900" lvl="0" marL="342900" marR="0" rtl="0" algn="l">
              <a:lnSpc>
                <a:spcPct val="90000"/>
              </a:lnSpc>
              <a:spcBef>
                <a:spcPts val="0"/>
              </a:spcBef>
              <a:spcAft>
                <a:spcPts val="0"/>
              </a:spcAft>
              <a:buClr>
                <a:schemeClr val="dk2"/>
              </a:buClr>
              <a:buSzPts val="2100"/>
              <a:buFont typeface="Arial"/>
              <a:buNone/>
            </a:pPr>
            <a:r>
              <a:rPr b="1" i="1" lang="en-US" sz="2800" u="none">
                <a:solidFill>
                  <a:srgbClr val="FFFF99"/>
                </a:solidFill>
                <a:latin typeface="Times New Roman"/>
                <a:ea typeface="Times New Roman"/>
                <a:cs typeface="Times New Roman"/>
                <a:sym typeface="Times New Roman"/>
              </a:rPr>
              <a:t>ASTRO E2</a:t>
            </a:r>
            <a:r>
              <a:rPr b="1" i="1" lang="en-US" sz="2800" u="none">
                <a:solidFill>
                  <a:srgbClr val="000000"/>
                </a:solidFill>
                <a:latin typeface="Times New Roman"/>
                <a:ea typeface="Times New Roman"/>
                <a:cs typeface="Times New Roman"/>
                <a:sym typeface="Times New Roman"/>
              </a:rPr>
              <a:t>	</a:t>
            </a:r>
            <a:r>
              <a:rPr b="1" i="0" lang="en-US" sz="2800" u="none">
                <a:solidFill>
                  <a:srgbClr val="000000"/>
                </a:solidFill>
                <a:latin typeface="Times New Roman"/>
                <a:ea typeface="Times New Roman"/>
                <a:cs typeface="Times New Roman"/>
                <a:sym typeface="Times New Roman"/>
              </a:rPr>
              <a:t>		</a:t>
            </a:r>
            <a:r>
              <a:rPr b="1" i="1" lang="en-US" sz="2800" u="none">
                <a:solidFill>
                  <a:srgbClr val="FFFF99"/>
                </a:solidFill>
                <a:latin typeface="Times New Roman"/>
                <a:ea typeface="Times New Roman"/>
                <a:cs typeface="Times New Roman"/>
                <a:sym typeface="Times New Roman"/>
              </a:rPr>
              <a:t>INTEGRAL</a:t>
            </a:r>
            <a:endParaRPr/>
          </a:p>
          <a:p>
            <a:pPr indent="-342900" lvl="0" marL="342900" marR="0" rtl="0" algn="l">
              <a:lnSpc>
                <a:spcPct val="90000"/>
              </a:lnSpc>
              <a:spcBef>
                <a:spcPts val="0"/>
              </a:spcBef>
              <a:spcAft>
                <a:spcPts val="0"/>
              </a:spcAft>
              <a:buClr>
                <a:schemeClr val="dk2"/>
              </a:buClr>
              <a:buSzPts val="2100"/>
              <a:buFont typeface="Arial"/>
              <a:buNone/>
            </a:pPr>
            <a:r>
              <a:rPr b="1" i="0" lang="en-US" sz="2800" u="none">
                <a:solidFill>
                  <a:srgbClr val="000000"/>
                </a:solidFill>
                <a:latin typeface="Times New Roman"/>
                <a:ea typeface="Times New Roman"/>
                <a:cs typeface="Times New Roman"/>
                <a:sym typeface="Times New Roman"/>
              </a:rPr>
              <a:t>Chandra			</a:t>
            </a:r>
            <a:r>
              <a:rPr b="1" i="1" lang="en-US" sz="2800" u="none">
                <a:solidFill>
                  <a:srgbClr val="FFFF99"/>
                </a:solidFill>
                <a:latin typeface="Times New Roman"/>
                <a:ea typeface="Times New Roman"/>
                <a:cs typeface="Times New Roman"/>
                <a:sym typeface="Times New Roman"/>
              </a:rPr>
              <a:t>LISA</a:t>
            </a:r>
            <a:endParaRPr/>
          </a:p>
          <a:p>
            <a:pPr indent="-342900" lvl="0" marL="342900" marR="0" rtl="0" algn="l">
              <a:lnSpc>
                <a:spcPct val="90000"/>
              </a:lnSpc>
              <a:spcBef>
                <a:spcPts val="0"/>
              </a:spcBef>
              <a:spcAft>
                <a:spcPts val="0"/>
              </a:spcAft>
              <a:buClr>
                <a:schemeClr val="dk2"/>
              </a:buClr>
              <a:buSzPts val="2100"/>
              <a:buFont typeface="Arial"/>
              <a:buNone/>
            </a:pPr>
            <a:r>
              <a:rPr b="1" i="1" lang="en-US" sz="2800" u="none">
                <a:solidFill>
                  <a:srgbClr val="FFFF99"/>
                </a:solidFill>
                <a:latin typeface="Times New Roman"/>
                <a:ea typeface="Times New Roman"/>
                <a:cs typeface="Times New Roman"/>
                <a:sym typeface="Times New Roman"/>
              </a:rPr>
              <a:t>CHIPS</a:t>
            </a:r>
            <a:r>
              <a:rPr b="1" i="0" lang="en-US" sz="2800" u="none">
                <a:solidFill>
                  <a:srgbClr val="000000"/>
                </a:solidFill>
                <a:latin typeface="Times New Roman"/>
                <a:ea typeface="Times New Roman"/>
                <a:cs typeface="Times New Roman"/>
                <a:sym typeface="Times New Roman"/>
              </a:rPr>
              <a:t>			MAP</a:t>
            </a:r>
            <a:endParaRPr/>
          </a:p>
          <a:p>
            <a:pPr indent="-342900" lvl="0" marL="342900" marR="0" rtl="0" algn="l">
              <a:lnSpc>
                <a:spcPct val="90000"/>
              </a:lnSpc>
              <a:spcBef>
                <a:spcPts val="0"/>
              </a:spcBef>
              <a:spcAft>
                <a:spcPts val="0"/>
              </a:spcAft>
              <a:buClr>
                <a:schemeClr val="dk2"/>
              </a:buClr>
              <a:buSzPts val="2100"/>
              <a:buFont typeface="Arial"/>
              <a:buNone/>
            </a:pPr>
            <a:r>
              <a:rPr b="1" i="1" lang="en-US" sz="2800" u="none">
                <a:solidFill>
                  <a:srgbClr val="FFFF99"/>
                </a:solidFill>
                <a:latin typeface="Times New Roman"/>
                <a:ea typeface="Times New Roman"/>
                <a:cs typeface="Times New Roman"/>
                <a:sym typeface="Times New Roman"/>
              </a:rPr>
              <a:t>Constellation-X</a:t>
            </a:r>
            <a:r>
              <a:rPr b="1" i="0" lang="en-US" sz="2800" u="none">
                <a:solidFill>
                  <a:srgbClr val="000000"/>
                </a:solidFill>
                <a:latin typeface="Times New Roman"/>
                <a:ea typeface="Times New Roman"/>
                <a:cs typeface="Times New Roman"/>
                <a:sym typeface="Times New Roman"/>
              </a:rPr>
              <a:t>		RXTE</a:t>
            </a:r>
            <a:endParaRPr/>
          </a:p>
          <a:p>
            <a:pPr indent="-342900" lvl="0" marL="342900" marR="0" rtl="0" algn="l">
              <a:lnSpc>
                <a:spcPct val="90000"/>
              </a:lnSpc>
              <a:spcBef>
                <a:spcPts val="0"/>
              </a:spcBef>
              <a:spcAft>
                <a:spcPts val="0"/>
              </a:spcAft>
              <a:buClr>
                <a:schemeClr val="dk2"/>
              </a:buClr>
              <a:buSzPts val="2100"/>
              <a:buFont typeface="Arial"/>
              <a:buNone/>
            </a:pPr>
            <a:r>
              <a:rPr b="1" i="1" lang="en-US" sz="2800" u="none">
                <a:solidFill>
                  <a:srgbClr val="FFFF99"/>
                </a:solidFill>
                <a:latin typeface="Times New Roman"/>
                <a:ea typeface="Times New Roman"/>
                <a:cs typeface="Times New Roman"/>
                <a:sym typeface="Times New Roman"/>
              </a:rPr>
              <a:t>GALEX</a:t>
            </a:r>
            <a:r>
              <a:rPr b="1" i="1" lang="en-US" sz="2800" u="none">
                <a:solidFill>
                  <a:srgbClr val="000000"/>
                </a:solidFill>
                <a:latin typeface="Times New Roman"/>
                <a:ea typeface="Times New Roman"/>
                <a:cs typeface="Times New Roman"/>
                <a:sym typeface="Times New Roman"/>
              </a:rPr>
              <a:t>			</a:t>
            </a:r>
            <a:r>
              <a:rPr b="1" i="0" lang="en-US" sz="2800" u="none">
                <a:solidFill>
                  <a:srgbClr val="000000"/>
                </a:solidFill>
                <a:latin typeface="Times New Roman"/>
                <a:ea typeface="Times New Roman"/>
                <a:cs typeface="Times New Roman"/>
                <a:sym typeface="Times New Roman"/>
              </a:rPr>
              <a:t>SWAS</a:t>
            </a:r>
            <a:endParaRPr/>
          </a:p>
          <a:p>
            <a:pPr indent="-342900" lvl="0" marL="342900" marR="0" rtl="0" algn="l">
              <a:lnSpc>
                <a:spcPct val="90000"/>
              </a:lnSpc>
              <a:spcBef>
                <a:spcPts val="0"/>
              </a:spcBef>
              <a:spcAft>
                <a:spcPts val="0"/>
              </a:spcAft>
              <a:buClr>
                <a:schemeClr val="dk2"/>
              </a:buClr>
              <a:buSzPts val="2100"/>
              <a:buFont typeface="Arial"/>
              <a:buNone/>
            </a:pPr>
            <a:r>
              <a:rPr b="1" i="1" lang="en-US" sz="2800" u="none">
                <a:solidFill>
                  <a:srgbClr val="FFFF99"/>
                </a:solidFill>
                <a:latin typeface="Times New Roman"/>
                <a:ea typeface="Times New Roman"/>
                <a:cs typeface="Times New Roman"/>
                <a:sym typeface="Times New Roman"/>
              </a:rPr>
              <a:t>GLAST</a:t>
            </a:r>
            <a:r>
              <a:rPr b="1" i="1" lang="en-US" sz="2800" u="none">
                <a:solidFill>
                  <a:srgbClr val="000000"/>
                </a:solidFill>
                <a:latin typeface="Times New Roman"/>
                <a:ea typeface="Times New Roman"/>
                <a:cs typeface="Times New Roman"/>
                <a:sym typeface="Times New Roman"/>
              </a:rPr>
              <a:t>			</a:t>
            </a:r>
            <a:r>
              <a:rPr b="1" i="1" lang="en-US" sz="2800" u="none">
                <a:solidFill>
                  <a:srgbClr val="FFFF99"/>
                </a:solidFill>
                <a:latin typeface="Times New Roman"/>
                <a:ea typeface="Times New Roman"/>
                <a:cs typeface="Times New Roman"/>
                <a:sym typeface="Times New Roman"/>
              </a:rPr>
              <a:t>Swift</a:t>
            </a:r>
            <a:endParaRPr/>
          </a:p>
          <a:p>
            <a:pPr indent="-342900" lvl="0" marL="342900" marR="0" rtl="0" algn="l">
              <a:lnSpc>
                <a:spcPct val="90000"/>
              </a:lnSpc>
              <a:spcBef>
                <a:spcPts val="0"/>
              </a:spcBef>
              <a:spcAft>
                <a:spcPts val="0"/>
              </a:spcAft>
              <a:buClr>
                <a:schemeClr val="dk2"/>
              </a:buClr>
              <a:buSzPts val="2100"/>
              <a:buFont typeface="Arial"/>
              <a:buNone/>
            </a:pPr>
            <a:r>
              <a:rPr b="1" i="1" lang="en-US" sz="2800" u="none">
                <a:solidFill>
                  <a:srgbClr val="FFFF99"/>
                </a:solidFill>
                <a:latin typeface="Times New Roman"/>
                <a:ea typeface="Times New Roman"/>
                <a:cs typeface="Times New Roman"/>
                <a:sym typeface="Times New Roman"/>
              </a:rPr>
              <a:t>Gravity Probe B</a:t>
            </a:r>
            <a:r>
              <a:rPr b="1" i="0" lang="en-US" sz="2800" u="none">
                <a:solidFill>
                  <a:srgbClr val="000000"/>
                </a:solidFill>
                <a:latin typeface="Times New Roman"/>
                <a:ea typeface="Times New Roman"/>
                <a:cs typeface="Times New Roman"/>
                <a:sym typeface="Times New Roman"/>
              </a:rPr>
              <a:t>		XMM-Newton</a:t>
            </a:r>
            <a:endParaRPr/>
          </a:p>
          <a:p>
            <a:pPr indent="-342900" lvl="0" marL="342900" marR="0" rtl="0" algn="l">
              <a:lnSpc>
                <a:spcPct val="90000"/>
              </a:lnSpc>
              <a:spcBef>
                <a:spcPts val="560"/>
              </a:spcBef>
              <a:spcAft>
                <a:spcPts val="0"/>
              </a:spcAft>
              <a:buClr>
                <a:schemeClr val="dk2"/>
              </a:buClr>
              <a:buSzPts val="2100"/>
              <a:buFont typeface="Arial"/>
              <a:buChar char="●"/>
            </a:pPr>
            <a:r>
              <a:rPr b="1" i="1" lang="en-US" sz="2800" u="none">
                <a:solidFill>
                  <a:srgbClr val="FFFF99"/>
                </a:solidFill>
                <a:latin typeface="Times New Roman"/>
                <a:ea typeface="Times New Roman"/>
                <a:cs typeface="Times New Roman"/>
                <a:sym typeface="Times New Roman"/>
              </a:rPr>
              <a:t>Not yet launched</a:t>
            </a:r>
            <a:r>
              <a:rPr b="0" i="1" lang="en-US" sz="2800" u="none">
                <a:solidFill>
                  <a:srgbClr val="FFFF99"/>
                </a:solidFill>
                <a:latin typeface="Times New Roman"/>
                <a:ea typeface="Times New Roman"/>
                <a:cs typeface="Times New Roman"/>
                <a:sym typeface="Times New Roman"/>
              </a:rPr>
              <a:t>          </a:t>
            </a:r>
            <a:r>
              <a:rPr b="1" i="0" lang="en-US" sz="2800" u="none">
                <a:solidFill>
                  <a:srgbClr val="000000"/>
                </a:solidFill>
                <a:latin typeface="Times New Roman"/>
                <a:ea typeface="Times New Roman"/>
                <a:cs typeface="Times New Roman"/>
                <a:sym typeface="Times New Roman"/>
              </a:rPr>
              <a:t>In orbit</a:t>
            </a:r>
            <a:endParaRPr/>
          </a:p>
        </p:txBody>
      </p:sp>
      <p:sp>
        <p:nvSpPr>
          <p:cNvPr id="183" name="Google Shape;183;p16"/>
          <p:cNvSpPr txBox="1"/>
          <p:nvPr/>
        </p:nvSpPr>
        <p:spPr>
          <a:xfrm>
            <a:off x="4267200" y="5638800"/>
            <a:ext cx="1311275"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Hubble</a:t>
            </a:r>
            <a:endParaRPr/>
          </a:p>
        </p:txBody>
      </p:sp>
      <p:grpSp>
        <p:nvGrpSpPr>
          <p:cNvPr id="184" name="Google Shape;184;p16"/>
          <p:cNvGrpSpPr/>
          <p:nvPr/>
        </p:nvGrpSpPr>
        <p:grpSpPr>
          <a:xfrm>
            <a:off x="4191000" y="5257800"/>
            <a:ext cx="1371600" cy="1371600"/>
            <a:chOff x="2832" y="3696"/>
            <a:chExt cx="864" cy="864"/>
          </a:xfrm>
        </p:grpSpPr>
        <p:cxnSp>
          <p:nvCxnSpPr>
            <p:cNvPr id="185" name="Google Shape;185;p16"/>
            <p:cNvCxnSpPr/>
            <p:nvPr/>
          </p:nvCxnSpPr>
          <p:spPr>
            <a:xfrm>
              <a:off x="2976" y="3792"/>
              <a:ext cx="576" cy="624"/>
            </a:xfrm>
            <a:prstGeom prst="straightConnector1">
              <a:avLst/>
            </a:prstGeom>
            <a:noFill/>
            <a:ln cap="flat" cmpd="sng" w="57150">
              <a:solidFill>
                <a:srgbClr val="FF0000"/>
              </a:solidFill>
              <a:prstDash val="solid"/>
              <a:miter lim="800000"/>
              <a:headEnd len="med" w="med" type="none"/>
              <a:tailEnd len="med" w="med" type="none"/>
            </a:ln>
          </p:spPr>
        </p:cxnSp>
        <p:sp>
          <p:nvSpPr>
            <p:cNvPr id="186" name="Google Shape;186;p16"/>
            <p:cNvSpPr/>
            <p:nvPr/>
          </p:nvSpPr>
          <p:spPr>
            <a:xfrm>
              <a:off x="2832" y="3696"/>
              <a:ext cx="864" cy="864"/>
            </a:xfrm>
            <a:prstGeom prst="ellipse">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ROPSTAR">
  <a:themeElements>
    <a:clrScheme name="default">
      <a:dk1>
        <a:srgbClr val="FFFFFF"/>
      </a:dk1>
      <a:lt1>
        <a:srgbClr val="0066FF"/>
      </a:lt1>
      <a:dk2>
        <a:srgbClr val="FFFFCC"/>
      </a:dk2>
      <a:lt2>
        <a:srgbClr val="0000CC"/>
      </a:lt2>
      <a:accent1>
        <a:srgbClr val="9900CC"/>
      </a:accent1>
      <a:accent2>
        <a:srgbClr val="FF3399"/>
      </a:accent2>
      <a:accent3>
        <a:srgbClr val="0066FF"/>
      </a:accent3>
      <a:accent4>
        <a:srgbClr val="9900CC"/>
      </a:accent4>
      <a:accent5>
        <a:srgbClr val="FF3399"/>
      </a:accent5>
      <a:accent6>
        <a:srgbClr val="0066FF"/>
      </a:accent6>
      <a:hlink>
        <a:srgbClr val="00CCFF"/>
      </a:hlink>
      <a:folHlink>
        <a:srgbClr val="00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